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charts/style2.xml" ContentType="application/vnd.ms-office.chartstyl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3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40"/>
  </p:notesMasterIdLst>
  <p:handoutMasterIdLst>
    <p:handoutMasterId r:id="rId41"/>
  </p:handoutMasterIdLst>
  <p:sldIdLst>
    <p:sldId id="256" r:id="rId5"/>
    <p:sldId id="259" r:id="rId6"/>
    <p:sldId id="260" r:id="rId7"/>
    <p:sldId id="261" r:id="rId8"/>
    <p:sldId id="264" r:id="rId9"/>
    <p:sldId id="262" r:id="rId10"/>
    <p:sldId id="263" r:id="rId11"/>
    <p:sldId id="265" r:id="rId12"/>
    <p:sldId id="292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90" r:id="rId23"/>
    <p:sldId id="276" r:id="rId24"/>
    <p:sldId id="277" r:id="rId25"/>
    <p:sldId id="278" r:id="rId26"/>
    <p:sldId id="279" r:id="rId27"/>
    <p:sldId id="293" r:id="rId28"/>
    <p:sldId id="280" r:id="rId29"/>
    <p:sldId id="281" r:id="rId30"/>
    <p:sldId id="282" r:id="rId31"/>
    <p:sldId id="283" r:id="rId32"/>
    <p:sldId id="286" r:id="rId33"/>
    <p:sldId id="284" r:id="rId34"/>
    <p:sldId id="285" r:id="rId35"/>
    <p:sldId id="287" r:id="rId36"/>
    <p:sldId id="291" r:id="rId37"/>
    <p:sldId id="288" r:id="rId38"/>
    <p:sldId id="289" r:id="rId39"/>
  </p:sldIdLst>
  <p:sldSz cx="9144000" cy="6858000" type="screen4x3"/>
  <p:notesSz cx="6858000" cy="9144000"/>
  <p:defaultTextStyle>
    <a:defPPr>
      <a:defRPr lang="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068" autoAdjust="0"/>
    <p:restoredTop sz="96187" autoAdjust="0"/>
  </p:normalViewPr>
  <p:slideViewPr>
    <p:cSldViewPr snapToGrid="0" showGuides="1">
      <p:cViewPr varScale="1">
        <p:scale>
          <a:sx n="85" d="100"/>
          <a:sy n="85" d="100"/>
        </p:scale>
        <p:origin x="-1589" y="-13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D:\CSBA%20MED\travail\traduction\xl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D:\CSBA%20MED\travail\traduction\xls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D:\CSBA%20MED\travail\traduction\xl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autoTitleDeleted val="1"/>
    <c:plotArea>
      <c:layout/>
      <c:pieChart>
        <c:varyColors val="1"/>
        <c:ser>
          <c:idx val="0"/>
          <c:order val="0"/>
          <c:dPt>
            <c:idx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2B3-4A3E-80FF-ABDFA6E9572B}"/>
              </c:ext>
            </c:extLst>
          </c:dPt>
          <c:dPt>
            <c:idx val="1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2B3-4A3E-80FF-ABDFA6E9572B}"/>
              </c:ext>
            </c:extLst>
          </c:dPt>
          <c:dPt>
            <c:idx val="2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2B3-4A3E-80FF-ABDFA6E9572B}"/>
              </c:ext>
            </c:extLst>
          </c:dPt>
          <c:dPt>
            <c:idx val="3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2B3-4A3E-80FF-ABDFA6E9572B}"/>
              </c:ext>
            </c:extLst>
          </c:dPt>
          <c:dPt>
            <c:idx val="4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2B3-4A3E-80FF-ABDFA6E9572B}"/>
              </c:ext>
            </c:extLst>
          </c:dPt>
          <c:dPt>
            <c:idx val="5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2B3-4A3E-80FF-ABDFA6E9572B}"/>
              </c:ext>
            </c:extLst>
          </c:dPt>
          <c:dLbls>
            <c:dLbl>
              <c:idx val="2"/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C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CatName val="1"/>
            <c:showPercent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Feuil3!$H$26:$H$31</c:f>
              <c:strCache>
                <c:ptCount val="6"/>
                <c:pt idx="0">
                  <c:v>produits pétroliers</c:v>
                </c:pt>
                <c:pt idx="1">
                  <c:v>Gaz</c:v>
                </c:pt>
                <c:pt idx="2">
                  <c:v>Energies renouvelables</c:v>
                </c:pt>
                <c:pt idx="3">
                  <c:v>Chaleur</c:v>
                </c:pt>
                <c:pt idx="4">
                  <c:v>Energie électrique</c:v>
                </c:pt>
                <c:pt idx="5">
                  <c:v>Combustibles solides</c:v>
                </c:pt>
              </c:strCache>
            </c:strRef>
          </c:cat>
          <c:val>
            <c:numRef>
              <c:f>Feuil3!$I$26:$I$31</c:f>
              <c:numCache>
                <c:formatCode>General</c:formatCode>
                <c:ptCount val="6"/>
                <c:pt idx="0">
                  <c:v>12</c:v>
                </c:pt>
                <c:pt idx="1">
                  <c:v>37</c:v>
                </c:pt>
                <c:pt idx="2">
                  <c:v>16</c:v>
                </c:pt>
                <c:pt idx="3">
                  <c:v>8</c:v>
                </c:pt>
                <c:pt idx="4">
                  <c:v>24</c:v>
                </c:pt>
                <c:pt idx="5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82B3-4A3E-80FF-ABDFA6E9572B}"/>
            </c:ext>
          </c:extLst>
        </c:ser>
        <c:firstSliceAng val="0"/>
      </c:pie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autoTitleDeleted val="1"/>
    <c:plotArea>
      <c:layout/>
      <c:pieChart>
        <c:varyColors val="1"/>
        <c:ser>
          <c:idx val="0"/>
          <c:order val="0"/>
          <c:dPt>
            <c:idx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F4F-4CD5-ADD6-4AC0E02593F4}"/>
              </c:ext>
            </c:extLst>
          </c:dPt>
          <c:dPt>
            <c:idx val="1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F4F-4CD5-ADD6-4AC0E02593F4}"/>
              </c:ext>
            </c:extLst>
          </c:dPt>
          <c:dPt>
            <c:idx val="2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F4F-4CD5-ADD6-4AC0E02593F4}"/>
              </c:ext>
            </c:extLst>
          </c:dPt>
          <c:dPt>
            <c:idx val="3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F4F-4CD5-ADD6-4AC0E02593F4}"/>
              </c:ext>
            </c:extLst>
          </c:dPt>
          <c:dPt>
            <c:idx val="4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F4F-4CD5-ADD6-4AC0E02593F4}"/>
              </c:ext>
            </c:extLst>
          </c:dPt>
          <c:dPt>
            <c:idx val="5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F4F-4CD5-ADD6-4AC0E02593F4}"/>
              </c:ext>
            </c:extLst>
          </c:dPt>
          <c:dLbls>
            <c:dLbl>
              <c:idx val="0"/>
              <c:layout>
                <c:manualLayout>
                  <c:x val="-0.22777777777777783"/>
                  <c:y val="0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F4F-4CD5-ADD6-4AC0E02593F4}"/>
                </c:ext>
              </c:extLst>
            </c:dLbl>
            <c:dLbl>
              <c:idx val="1"/>
              <c:layout>
                <c:manualLayout>
                  <c:x val="5.8333333333333369E-2"/>
                  <c:y val="0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F4F-4CD5-ADD6-4AC0E02593F4}"/>
                </c:ext>
              </c:extLst>
            </c:dLbl>
            <c:dLbl>
              <c:idx val="3"/>
              <c:layout>
                <c:manualLayout>
                  <c:x val="5.8333333333333272E-2"/>
                  <c:y val="-1.8518518518518524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accent6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CF4F-4CD5-ADD6-4AC0E02593F4}"/>
                </c:ext>
              </c:extLst>
            </c:dLbl>
            <c:dLbl>
              <c:idx val="4"/>
              <c:layout>
                <c:manualLayout>
                  <c:x val="-0.14166666666666666"/>
                  <c:y val="-4.6296296296296311E-3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F4F-4CD5-ADD6-4AC0E02593F4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CatName val="1"/>
            <c:showPercent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Feuil3!$H$3:$H$8</c:f>
              <c:strCache>
                <c:ptCount val="6"/>
                <c:pt idx="0">
                  <c:v>Combustible solide</c:v>
                </c:pt>
                <c:pt idx="1">
                  <c:v>Produits pétroliers</c:v>
                </c:pt>
                <c:pt idx="2">
                  <c:v>Gaz</c:v>
                </c:pt>
                <c:pt idx="3">
                  <c:v>Energie renouvelable</c:v>
                </c:pt>
                <c:pt idx="4">
                  <c:v>chaleur</c:v>
                </c:pt>
                <c:pt idx="5">
                  <c:v>Electricité</c:v>
                </c:pt>
              </c:strCache>
            </c:strRef>
          </c:cat>
          <c:val>
            <c:numRef>
              <c:f>Feuil3!$I$3:$I$8</c:f>
              <c:numCache>
                <c:formatCode>General</c:formatCode>
                <c:ptCount val="6"/>
                <c:pt idx="0">
                  <c:v>1</c:v>
                </c:pt>
                <c:pt idx="1">
                  <c:v>10</c:v>
                </c:pt>
                <c:pt idx="2">
                  <c:v>31</c:v>
                </c:pt>
                <c:pt idx="3">
                  <c:v>3</c:v>
                </c:pt>
                <c:pt idx="4">
                  <c:v>6</c:v>
                </c:pt>
                <c:pt idx="5">
                  <c:v>48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CF4F-4CD5-ADD6-4AC0E02593F4}"/>
            </c:ext>
          </c:extLst>
        </c:ser>
        <c:firstSliceAng val="0"/>
      </c:pie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C0A-4CF5-A07A-6717152650D7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C0A-4CF5-A07A-6717152650D7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C0A-4CF5-A07A-6717152650D7}"/>
              </c:ext>
            </c:extLst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C0A-4CF5-A07A-6717152650D7}"/>
              </c:ext>
            </c:extLst>
          </c:dPt>
          <c:dPt>
            <c:idx val="4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C0A-4CF5-A07A-6717152650D7}"/>
              </c:ext>
            </c:extLst>
          </c:dPt>
          <c:dPt>
            <c:idx val="5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C0A-4CF5-A07A-6717152650D7}"/>
              </c:ext>
            </c:extLst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8C0A-4CF5-A07A-6717152650D7}"/>
              </c:ext>
            </c:extLst>
          </c:dPt>
          <c:dLbls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CatName val="1"/>
            <c:showPercent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Feuil2!$H$128:$H$134</c:f>
              <c:strCache>
                <c:ptCount val="7"/>
                <c:pt idx="0">
                  <c:v>Refroidissement</c:v>
                </c:pt>
                <c:pt idx="1">
                  <c:v>Auxiliaires</c:v>
                </c:pt>
                <c:pt idx="2">
                  <c:v>ventilation</c:v>
                </c:pt>
                <c:pt idx="3">
                  <c:v>Eau chaude</c:v>
                </c:pt>
                <c:pt idx="4">
                  <c:v>Equipement bureautique</c:v>
                </c:pt>
                <c:pt idx="5">
                  <c:v>Ascenceurs</c:v>
                </c:pt>
                <c:pt idx="6">
                  <c:v>Eclairage</c:v>
                </c:pt>
              </c:strCache>
            </c:strRef>
          </c:cat>
          <c:val>
            <c:numRef>
              <c:f>Feuil2!$I$128:$I$134</c:f>
              <c:numCache>
                <c:formatCode>General</c:formatCode>
                <c:ptCount val="7"/>
                <c:pt idx="0">
                  <c:v>21.9</c:v>
                </c:pt>
                <c:pt idx="1">
                  <c:v>3.8</c:v>
                </c:pt>
                <c:pt idx="2">
                  <c:v>13.2</c:v>
                </c:pt>
                <c:pt idx="3">
                  <c:v>2.7</c:v>
                </c:pt>
                <c:pt idx="4">
                  <c:v>17.8</c:v>
                </c:pt>
                <c:pt idx="5">
                  <c:v>4.0999999999999996</c:v>
                </c:pt>
                <c:pt idx="6">
                  <c:v>36.5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8C0A-4CF5-A07A-6717152650D7}"/>
            </c:ext>
          </c:extLst>
        </c:ser>
      </c:pie3D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pPr/>
              <a:t>24.07.2023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pPr/>
              <a:t>‹N°›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pPr/>
              <a:t>7/24/2023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98976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46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18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B.1.5 - ENERGY FROM RENEWABLE SOURCES IN TOTAL     ELECTRICAL ENERGY CONSUMPTION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7617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18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B.1.5 - ENERGY FROM RENEWABLE SOURCES IN TOTAL     ELECTRICAL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77515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B.1.5 - ENERGY FROM RENEWABLE SOURCES IN TOTAL     ELECTRICAL ENERGY CONSUMPTION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=""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/>
              <a:t> </a:t>
            </a:r>
            <a:r>
              <a:rPr lang="en-US" sz="1200" dirty="0"/>
              <a:t>3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SBTOOL – BUILDING 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086600" y="6552000"/>
            <a:ext cx="2057400" cy="30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fld id="{5D41A87E-14F5-4A54-8DA9-7774D8D5E7E0}" type="slidenum">
              <a:rPr lang="el-GR" smtClean="0"/>
              <a:pPr/>
              <a:t>‹N°›</a:t>
            </a:fld>
            <a:endParaRPr lang="el-GR" dirty="0"/>
          </a:p>
        </p:txBody>
      </p:sp>
    </p:spTree>
    <p:extLst>
      <p:ext uri="{BB962C8B-B14F-4D97-AF65-F5344CB8AC3E}">
        <p14:creationId xmlns=""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8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7" Type="http://schemas.openxmlformats.org/officeDocument/2006/relationships/image" Target="../media/image1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28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33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hyperlink" Target="http://ec.europa.eu/environment/eussd/buildings.htm" TargetMode="External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hyperlink" Target="https://ec.europa.eu/energy/en/topics/energy-strategy-and-energy-union/clean-energy-all-europeans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1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31.png"/><Relationship Id="rId4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image" Target="../media/image28.png"/><Relationship Id="rId4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1.jpeg"/><Relationship Id="rId7" Type="http://schemas.openxmlformats.org/officeDocument/2006/relationships/image" Target="../media/image13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c.europa.eu/environment/eussd/buildings.htm" TargetMode="Externa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3.png"/><Relationship Id="rId4" Type="http://schemas.openxmlformats.org/officeDocument/2006/relationships/hyperlink" Target="http://ec.europa.eu/environment/eussd/buildings.ht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0" y="2807607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fr" sz="3600" dirty="0">
                <a:solidFill>
                  <a:srgbClr val="0070C0"/>
                </a:solidFill>
              </a:rPr>
              <a:t>Module de formation 3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" dirty="0"/>
              <a:t>Calcul des critères </a:t>
            </a:r>
          </a:p>
          <a:p>
            <a:pPr marL="0" indent="0">
              <a:buNone/>
            </a:pPr>
            <a:r>
              <a:rPr lang="fr" dirty="0"/>
              <a:t>d'évaluation</a:t>
            </a:r>
            <a:endParaRPr lang="it-IT" dirty="0"/>
          </a:p>
          <a:p>
            <a:pPr marL="0" indent="0">
              <a:buNone/>
            </a:pPr>
            <a:r>
              <a:rPr lang="fr" sz="3200" dirty="0"/>
              <a:t>de</a:t>
            </a:r>
          </a:p>
          <a:p>
            <a:pPr marL="0" indent="0">
              <a:buNone/>
            </a:pPr>
            <a:r>
              <a:rPr lang="fr" sz="3200" dirty="0"/>
              <a:t>SBTool – Échelle du bâtiment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EE2DA087-8300-F954-D7AB-2103D8E0BB39}"/>
              </a:ext>
            </a:extLst>
          </p:cNvPr>
          <p:cNvGrpSpPr/>
          <p:nvPr/>
        </p:nvGrpSpPr>
        <p:grpSpPr>
          <a:xfrm>
            <a:off x="0" y="6264473"/>
            <a:ext cx="9144000" cy="593527"/>
            <a:chOff x="0" y="6264473"/>
            <a:chExt cx="9144000" cy="593527"/>
          </a:xfrm>
        </p:grpSpPr>
        <p:sp>
          <p:nvSpPr>
            <p:cNvPr id="4" name="Rectangle 3">
              <a:extLst>
                <a:ext uri="{FF2B5EF4-FFF2-40B4-BE49-F238E27FC236}">
                  <a16:creationId xmlns="" xmlns:a16="http://schemas.microsoft.com/office/drawing/2014/main" id="{11AFF1DD-2F56-99FD-8255-F6FEED64A8BD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/>
                <a:t>Système de formation Villes MED DURABLES</a:t>
              </a:r>
            </a:p>
          </p:txBody>
        </p:sp>
        <p:sp>
          <p:nvSpPr>
            <p:cNvPr id="5" name="ZoneTexte 4">
              <a:extLst>
                <a:ext uri="{FF2B5EF4-FFF2-40B4-BE49-F238E27FC236}">
                  <a16:creationId xmlns="" xmlns:a16="http://schemas.microsoft.com/office/drawing/2014/main" id="{B30B08B7-E0AB-5715-99F5-D9D06887B173}"/>
                </a:ext>
              </a:extLst>
            </p:cNvPr>
            <p:cNvSpPr txBox="1"/>
            <p:nvPr/>
          </p:nvSpPr>
          <p:spPr>
            <a:xfrm>
              <a:off x="561975" y="6264473"/>
              <a:ext cx="466589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WP5 – Activité 5.1  Système de formation durable MED CITIES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96185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PROCÉDÉ D'ÉVALUATION</a:t>
            </a:r>
            <a:endParaRPr lang="it-IT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49" y="1347785"/>
            <a:ext cx="7154657" cy="20353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1800" dirty="0"/>
              <a:t>La méthode de calcul est fournie par la série de normes CEN qui prend en charge la mise en œuvre de la directive sur la performance énergétique des bâtiments ( </a:t>
            </a:r>
            <a:r>
              <a:rPr lang="fr" sz="1800" b="1" dirty="0"/>
              <a:t>EPBD </a:t>
            </a:r>
            <a:r>
              <a:rPr lang="fr" sz="1800" dirty="0"/>
              <a:t>) dans toute l'UE</a:t>
            </a:r>
          </a:p>
          <a:p>
            <a:pPr marL="0" indent="0">
              <a:buNone/>
            </a:pPr>
            <a:r>
              <a:rPr lang="fr" sz="1800" dirty="0"/>
              <a:t>La série de normes CEN qui constitue actuellement la base de la plupart des méthodes de calcul nationales comprend la norme </a:t>
            </a:r>
            <a:r>
              <a:rPr lang="fr" sz="1800" b="1" dirty="0"/>
              <a:t>EN 15603 </a:t>
            </a:r>
            <a:r>
              <a:rPr lang="fr" sz="1800" dirty="0"/>
              <a:t>qui rassemble les résultats de </a:t>
            </a:r>
            <a:r>
              <a:rPr lang="fr" sz="1800" b="1" dirty="0"/>
              <a:t>la norme EN 13790</a:t>
            </a:r>
            <a:endParaRPr lang="en-US" sz="1800" dirty="0"/>
          </a:p>
        </p:txBody>
      </p:sp>
      <p:sp>
        <p:nvSpPr>
          <p:cNvPr id="14" name="Rectangle 13"/>
          <p:cNvSpPr/>
          <p:nvPr/>
        </p:nvSpPr>
        <p:spPr>
          <a:xfrm>
            <a:off x="695197" y="4141766"/>
            <a:ext cx="83424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sz="1600" dirty="0"/>
              <a:t>Dans le cas de </a:t>
            </a:r>
            <a:r>
              <a:rPr lang="fr" sz="1600" b="1" dirty="0"/>
              <a:t>bâtiments existants </a:t>
            </a:r>
            <a:r>
              <a:rPr lang="fr" sz="1600" dirty="0"/>
              <a:t>, la part des énergies renouvelables dans la consommation finale totale d'énergie électrique doit être évaluée par </a:t>
            </a:r>
            <a:r>
              <a:rPr lang="fr" sz="1600" b="1" dirty="0"/>
              <a:t>un compteur d'énergie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9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149" y="4254106"/>
            <a:ext cx="378512" cy="368806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149" y="3436557"/>
            <a:ext cx="662504" cy="638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1162307" y="3570757"/>
            <a:ext cx="48217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fr" sz="1600" b="1" dirty="0"/>
              <a:t>Simulateurs</a:t>
            </a:r>
            <a:r>
              <a:rPr lang="fr" sz="1600" dirty="0"/>
              <a:t> </a:t>
            </a:r>
            <a:r>
              <a:rPr lang="fr" dirty="0"/>
              <a:t>peut </a:t>
            </a:r>
            <a:r>
              <a:rPr lang="fr" sz="1600" dirty="0"/>
              <a:t>fournir des données exactes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75758" y="4915466"/>
            <a:ext cx="7792483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" sz="1600" dirty="0"/>
              <a:t>Possibilité d'utiliser </a:t>
            </a:r>
            <a:r>
              <a:rPr lang="fr" sz="1600" b="1" dirty="0"/>
              <a:t>des données mesurées ou estimées </a:t>
            </a:r>
            <a:r>
              <a:rPr lang="fr" sz="1600" dirty="0"/>
              <a:t>pour la consommation d'énergie , de sorte qu'il est possible de remplir cet indicateur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" sz="1600" dirty="0"/>
              <a:t>La </a:t>
            </a:r>
            <a:r>
              <a:rPr lang="fr" sz="1600" b="1" dirty="0"/>
              <a:t>source des données </a:t>
            </a:r>
            <a:r>
              <a:rPr lang="fr" sz="1600" dirty="0"/>
              <a:t>doit toujours être </a:t>
            </a:r>
            <a:r>
              <a:rPr lang="fr" sz="1600" b="1" dirty="0"/>
              <a:t>clairement déclarée</a:t>
            </a: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149" y="4915466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7807" y="1769443"/>
            <a:ext cx="1414808" cy="11430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734A1EA9-00E6-1EEE-CD39-38498E66FF18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C8085A5A-5F20-4043-6DC7-0EB0BD88EB3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D0E6019B-F42A-3036-0952-5E0A8396632C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40F3C1F7-DAD6-4316-3605-C1E1F12B7FBC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264601002"/>
      </p:ext>
    </p:extLst>
  </p:cSld>
  <p:clrMapOvr>
    <a:masterClrMapping/>
  </p:clrMapOvr>
  <p:transition advTm="1819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1092" y="2963964"/>
            <a:ext cx="1169626" cy="9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600825"/>
            <a:ext cx="2133600" cy="257175"/>
          </a:xfrm>
        </p:spPr>
        <p:txBody>
          <a:bodyPr/>
          <a:lstStyle/>
          <a:p>
            <a:fld id="{243FB592-B9A9-49AA-A86F-4031F7B97808}" type="slidenum">
              <a:rPr lang="en-US" sz="1000" smtClean="0"/>
              <a:pPr/>
              <a:t>11</a:t>
            </a:fld>
            <a:endParaRPr lang="en-US" sz="1000"/>
          </a:p>
        </p:txBody>
      </p:sp>
      <p:sp>
        <p:nvSpPr>
          <p:cNvPr id="6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PROCÉDÉ D'ÉVALUATION</a:t>
            </a:r>
            <a:endParaRPr lang="it-IT" sz="1800" dirty="0"/>
          </a:p>
        </p:txBody>
      </p:sp>
      <p:pic>
        <p:nvPicPr>
          <p:cNvPr id="9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17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4" y="1530630"/>
            <a:ext cx="5812496" cy="129494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1800" dirty="0"/>
              <a:t>L'électricité réelle </a:t>
            </a:r>
            <a:r>
              <a:rPr lang="fr" sz="1800" b="1" dirty="0"/>
              <a:t>produite et utilisée sur site à partir de sources renouvelables </a:t>
            </a:r>
            <a:r>
              <a:rPr lang="fr" sz="1800" dirty="0"/>
              <a:t>(par exemple, l'énergie solaire utilisant le PV, l'éolien utilisant des turbines) est généralement </a:t>
            </a:r>
            <a:r>
              <a:rPr lang="fr" sz="1800" b="1" dirty="0"/>
              <a:t>surveillée </a:t>
            </a:r>
            <a:r>
              <a:rPr lang="fr" sz="1800" dirty="0"/>
              <a:t>(mesurée) par </a:t>
            </a:r>
            <a:r>
              <a:rPr lang="fr" sz="1800" b="1" dirty="0"/>
              <a:t>une alimentation dédiée ou des compteurs intelligents </a:t>
            </a:r>
            <a:r>
              <a:rPr lang="fr" sz="1800" dirty="0"/>
              <a:t>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62509" y="3916844"/>
            <a:ext cx="8119983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fr" dirty="0"/>
              <a:t>Les données sur la consommation d'énergie réelle d'au moins 12 mois consécutifs sont nécessaires.</a:t>
            </a:r>
          </a:p>
          <a:p>
            <a:pPr>
              <a:spcBef>
                <a:spcPts val="1200"/>
              </a:spcBef>
            </a:pPr>
            <a:r>
              <a:rPr lang="fr" dirty="0"/>
              <a:t>Il est préférable de </a:t>
            </a:r>
            <a:r>
              <a:rPr lang="fr" b="1" dirty="0"/>
              <a:t>faire la moyenne </a:t>
            </a:r>
            <a:r>
              <a:rPr lang="fr" dirty="0"/>
              <a:t>sur des enregistrements plus longs (par exemple, </a:t>
            </a:r>
            <a:r>
              <a:rPr lang="fr" b="1" dirty="0"/>
              <a:t>des données sur trois ans </a:t>
            </a:r>
            <a:r>
              <a:rPr lang="fr" dirty="0"/>
              <a:t>) afin d'éliminer les effets des conditions météorologiques variables et d'établir la moyenne des autres fluctuations inhérentes à l'occupation du bâtiment.</a:t>
            </a: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743" y="4037535"/>
            <a:ext cx="378512" cy="368806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grpSp>
        <p:nvGrpSpPr>
          <p:cNvPr id="4" name="Group 3"/>
          <p:cNvGrpSpPr/>
          <p:nvPr/>
        </p:nvGrpSpPr>
        <p:grpSpPr>
          <a:xfrm>
            <a:off x="6062518" y="1035538"/>
            <a:ext cx="1906369" cy="2378025"/>
            <a:chOff x="6202461" y="1304995"/>
            <a:chExt cx="1906369" cy="2378025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2461" y="1304995"/>
              <a:ext cx="1906369" cy="192842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Chevron 22"/>
            <p:cNvSpPr/>
            <p:nvPr/>
          </p:nvSpPr>
          <p:spPr>
            <a:xfrm rot="5400000">
              <a:off x="6258178" y="3019424"/>
              <a:ext cx="725714" cy="601477"/>
            </a:xfrm>
            <a:prstGeom prst="chevron">
              <a:avLst/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221143" y="2133600"/>
              <a:ext cx="8310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" sz="1200" b="1" dirty="0">
                  <a:solidFill>
                    <a:srgbClr val="FFFF00"/>
                  </a:solidFill>
                </a:rPr>
                <a:t>Depuis le réseau principal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249205" y="2133600"/>
              <a:ext cx="8310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" sz="1200" b="1" dirty="0">
                  <a:solidFill>
                    <a:srgbClr val="00CC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À partir du PV</a:t>
              </a:r>
            </a:p>
          </p:txBody>
        </p:sp>
        <p:sp>
          <p:nvSpPr>
            <p:cNvPr id="27" name="Chevron 26"/>
            <p:cNvSpPr/>
            <p:nvPr/>
          </p:nvSpPr>
          <p:spPr>
            <a:xfrm rot="5400000">
              <a:off x="7296754" y="2975356"/>
              <a:ext cx="725714" cy="601477"/>
            </a:xfrm>
            <a:prstGeom prst="chevron">
              <a:avLst/>
            </a:prstGeom>
            <a:solidFill>
              <a:srgbClr val="00B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2E99EA40-9295-5CB8-DACE-1680717F823A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7" name="Image 6">
              <a:extLst>
                <a:ext uri="{FF2B5EF4-FFF2-40B4-BE49-F238E27FC236}">
                  <a16:creationId xmlns="" xmlns:a16="http://schemas.microsoft.com/office/drawing/2014/main" id="{9BFEB6D4-75A2-A1D9-EE8C-333FFF11E55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="" xmlns:a16="http://schemas.microsoft.com/office/drawing/2014/main" id="{FA4D8C12-EDFB-D261-343F-09C1D60F4BEE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A610B5D5-B3A3-FEFC-6A24-8DE51F297D6D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726326855"/>
      </p:ext>
    </p:extLst>
  </p:cSld>
  <p:clrMapOvr>
    <a:masterClrMapping/>
  </p:clrMapOvr>
  <p:transition advTm="2889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PROCÉDÉ D'ÉVALUATION</a:t>
            </a:r>
            <a:endParaRPr lang="it-IT" dirty="0"/>
          </a:p>
        </p:txBody>
      </p:sp>
      <p:pic>
        <p:nvPicPr>
          <p:cNvPr id="9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17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3" y="1354358"/>
            <a:ext cx="8752439" cy="283045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1600" dirty="0"/>
              <a:t>La consommation réelle d'électricité </a:t>
            </a:r>
            <a:r>
              <a:rPr lang="fr" sz="1600" b="1" dirty="0"/>
              <a:t>du réseau électrique principal </a:t>
            </a:r>
            <a:r>
              <a:rPr lang="fr" sz="1600" dirty="0"/>
              <a:t>peut également être </a:t>
            </a:r>
            <a:r>
              <a:rPr lang="fr" sz="1600" b="1" dirty="0"/>
              <a:t>surveillée </a:t>
            </a:r>
            <a:r>
              <a:rPr lang="fr" sz="1600" dirty="0"/>
              <a:t>. S'ils sont disponibles, BEMS ou BMS peuvent fournir des données précieuses avec une ventilation de la consommation électrique réelle des différentes installations techniques.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" sz="1600" dirty="0"/>
              <a:t>Le système de gestion de l'énergie du bâtiment ( </a:t>
            </a:r>
            <a:r>
              <a:rPr lang="fr" sz="1600" b="1" dirty="0"/>
              <a:t>BEMS </a:t>
            </a:r>
            <a:r>
              <a:rPr lang="fr" sz="1600" dirty="0"/>
              <a:t>) contrôle et surveille la consommation d'énergie des diverses installations techniques et des conditions environnementales intérieures.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" sz="1600" dirty="0"/>
              <a:t>Le système de gestion du bâtiment ( </a:t>
            </a:r>
            <a:r>
              <a:rPr lang="fr" sz="1600" b="1" dirty="0"/>
              <a:t>BMS </a:t>
            </a:r>
            <a:r>
              <a:rPr lang="fr" sz="1600" dirty="0"/>
              <a:t>) peut en outre inclure d'autres fonctions (par exemple, la sécurité, l'accès, les ascenseurs, la sécurité incendie).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3" y="3746250"/>
            <a:ext cx="8752439" cy="6610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1600" dirty="0"/>
              <a:t>La </a:t>
            </a:r>
            <a:r>
              <a:rPr lang="fr" sz="1600" b="1" dirty="0"/>
              <a:t>consommation annuelle réelle d'électricité </a:t>
            </a:r>
            <a:r>
              <a:rPr lang="fr" sz="1600" dirty="0"/>
              <a:t>d'un bâtiment est également disponible à partir </a:t>
            </a:r>
            <a:r>
              <a:rPr lang="fr" sz="1600" b="1" dirty="0"/>
              <a:t>des factures d'électricité </a:t>
            </a:r>
            <a:r>
              <a:rPr lang="fr" sz="1600" dirty="0"/>
              <a:t>ou </a:t>
            </a:r>
            <a:r>
              <a:rPr lang="fr" sz="1600" b="1" dirty="0"/>
              <a:t>des services publics </a:t>
            </a:r>
            <a:r>
              <a:rPr lang="fr" sz="1600" dirty="0"/>
              <a:t>. Moyenne sur des périodes plus longues (par exemple, </a:t>
            </a:r>
            <a:r>
              <a:rPr lang="fr" sz="1600" b="1" dirty="0"/>
              <a:t>enregistrements de 3 ans </a:t>
            </a:r>
            <a:r>
              <a:rPr lang="fr" sz="1600" dirty="0"/>
              <a:t>).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12" name="Rectangle 11"/>
          <p:cNvSpPr/>
          <p:nvPr/>
        </p:nvSpPr>
        <p:spPr>
          <a:xfrm>
            <a:off x="740230" y="4487245"/>
            <a:ext cx="789340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fr" sz="1400" dirty="0"/>
              <a:t>Les factures de services publics incluent la demande </a:t>
            </a:r>
            <a:r>
              <a:rPr lang="fr" sz="1400" b="1" dirty="0"/>
              <a:t>totale d'électricité </a:t>
            </a:r>
            <a:r>
              <a:rPr lang="fr" sz="1400" dirty="0"/>
              <a:t>pour les services techniques du bâtiment ( </a:t>
            </a:r>
            <a:r>
              <a:rPr lang="fr" sz="1400" i="1" dirty="0"/>
              <a:t>dans le champ d'application ici </a:t>
            </a:r>
            <a:r>
              <a:rPr lang="fr" sz="1400" dirty="0"/>
              <a:t>) et les charges de prise, la cuisine, </a:t>
            </a:r>
            <a:r>
              <a:rPr lang="fr" sz="1400" dirty="0" err="1"/>
              <a:t>etc. </a:t>
            </a:r>
            <a:r>
              <a:rPr lang="fr" sz="1400" dirty="0"/>
              <a:t>( </a:t>
            </a:r>
            <a:r>
              <a:rPr lang="fr" sz="1400" i="1" dirty="0"/>
              <a:t>pas dans le champ d'application ici </a:t>
            </a:r>
            <a:r>
              <a:rPr lang="fr" sz="1400" dirty="0"/>
              <a:t>).</a:t>
            </a:r>
          </a:p>
          <a:p>
            <a:pPr>
              <a:spcAft>
                <a:spcPts val="1200"/>
              </a:spcAft>
            </a:pPr>
            <a:r>
              <a:rPr lang="fr" sz="1400" b="1" dirty="0"/>
              <a:t>Déségrégez la demande d'électricité </a:t>
            </a:r>
            <a:r>
              <a:rPr lang="fr" sz="1400" dirty="0"/>
              <a:t>pour différentes utilisations finales avec des simulations de bâtiments calibrées ou utilisez les résultats </a:t>
            </a:r>
            <a:r>
              <a:rPr lang="fr" sz="1400" b="1" dirty="0"/>
              <a:t>d'enquête </a:t>
            </a:r>
            <a:r>
              <a:rPr lang="fr" sz="1400" dirty="0"/>
              <a:t>d'un audit énergétique.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743" y="4505168"/>
            <a:ext cx="355525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595" y="5264326"/>
            <a:ext cx="445654" cy="4786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010400" y="5580331"/>
            <a:ext cx="15909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" sz="1400" dirty="0"/>
              <a:t>Voir aussi </a:t>
            </a:r>
            <a:r>
              <a:rPr lang="fr" sz="1400" b="1" dirty="0"/>
              <a:t>B.1.3</a:t>
            </a:r>
            <a:endParaRPr lang="en-US" sz="1400" dirty="0"/>
          </a:p>
        </p:txBody>
      </p:sp>
      <p:grpSp>
        <p:nvGrpSpPr>
          <p:cNvPr id="3" name="Groupe 2">
            <a:extLst>
              <a:ext uri="{FF2B5EF4-FFF2-40B4-BE49-F238E27FC236}">
                <a16:creationId xmlns="" xmlns:a16="http://schemas.microsoft.com/office/drawing/2014/main" id="{CA4F0AC4-41CD-897A-C97F-8A2C7314C46C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="" xmlns:a16="http://schemas.microsoft.com/office/drawing/2014/main" id="{9C1DE9D9-4BDB-81E4-CCC0-4E2FDEA023E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="" xmlns:a16="http://schemas.microsoft.com/office/drawing/2014/main" id="{FF991871-58F6-DA19-453D-C01D56BCE0E4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06EA866E-310A-46BD-7376-3D698E4064BB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418770338"/>
      </p:ext>
    </p:extLst>
  </p:cSld>
  <p:clrMapOvr>
    <a:masterClrMapping/>
  </p:clrMapOvr>
  <p:transition advTm="2855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0701" y="2931459"/>
            <a:ext cx="4584057" cy="2994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1412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z="1000" smtClean="0"/>
              <a:pPr/>
              <a:t>13</a:t>
            </a:fld>
            <a:endParaRPr lang="en-US" sz="1000"/>
          </a:p>
        </p:txBody>
      </p:sp>
      <p:sp>
        <p:nvSpPr>
          <p:cNvPr id="6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PROCÉDÉ D'ÉVALUATION</a:t>
            </a:r>
            <a:endParaRPr lang="it-IT" sz="1800" dirty="0"/>
          </a:p>
        </p:txBody>
      </p:sp>
      <p:sp>
        <p:nvSpPr>
          <p:cNvPr id="10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08984" y="1576186"/>
            <a:ext cx="6256222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fr" dirty="0"/>
              <a:t>Les performances des SER dépendent du type de système, de l'efficacité, de l'emplacement (par exemple, la disponibilité solaire), </a:t>
            </a:r>
            <a:r>
              <a:rPr lang="fr" dirty="0" err="1"/>
              <a:t>etc.</a:t>
            </a:r>
            <a:r>
              <a:rPr lang="fr" dirty="0"/>
              <a:t>              </a:t>
            </a:r>
          </a:p>
          <a:p>
            <a:pPr>
              <a:spcBef>
                <a:spcPts val="1200"/>
              </a:spcBef>
            </a:pPr>
            <a:r>
              <a:rPr lang="fr" dirty="0"/>
              <a:t>          </a:t>
            </a:r>
            <a:r>
              <a:rPr lang="fr" b="1" dirty="0"/>
              <a:t>exemple, la production d'électricité à partir de PV</a:t>
            </a:r>
          </a:p>
        </p:txBody>
      </p:sp>
      <p:sp>
        <p:nvSpPr>
          <p:cNvPr id="35" name="Text Box 36"/>
          <p:cNvSpPr txBox="1">
            <a:spLocks noChangeArrowheads="1"/>
          </p:cNvSpPr>
          <p:nvPr/>
        </p:nvSpPr>
        <p:spPr bwMode="auto">
          <a:xfrm>
            <a:off x="321612" y="3789098"/>
            <a:ext cx="5931702" cy="186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63525" indent="-263525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855663" marR="0" lvl="0" indent="0" defTabSz="914400" eaLnBrk="1" fontAlgn="base" latinLnBrk="0" hangingPunct="1">
              <a:lnSpc>
                <a:spcPct val="100000"/>
              </a:lnSpc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fr" sz="2000" b="1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Production moyenne annuelle</a:t>
            </a:r>
          </a:p>
          <a:p>
            <a:pPr marL="263525" marR="0" lvl="0" indent="-263525" defTabSz="91440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          </a:t>
            </a:r>
            <a:r>
              <a:rPr kumimoji="0" lang="fr" sz="2000" b="1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Grèce </a:t>
            </a:r>
            <a:r>
              <a:rPr kumimoji="0" lang="fr" sz="20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:</a:t>
            </a:r>
            <a:r>
              <a:rPr kumimoji="0" lang="fr" sz="2000" b="0" i="1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+mn-lt"/>
              </a:rPr>
              <a:t>  </a:t>
            </a:r>
            <a:r>
              <a:rPr kumimoji="0" lang="fr" sz="2000" b="1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1100 </a:t>
            </a:r>
            <a:r>
              <a:rPr kumimoji="0" lang="fr" sz="2000" b="1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sym typeface="Symbol" pitchFamily="18" charset="2"/>
              </a:rPr>
              <a:t>à </a:t>
            </a:r>
            <a:r>
              <a:rPr kumimoji="0" lang="fr" sz="2000" b="1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1500 kWh </a:t>
            </a:r>
            <a:endParaRPr kumimoji="0" lang="el-GR" altLang="zh-CN" sz="2000" b="1" i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</a:endParaRPr>
          </a:p>
          <a:p>
            <a:pPr marL="285750" marR="0" lvl="0" indent="-285750" defTabSz="91440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fr" sz="16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Thessalonique : 1150 </a:t>
            </a:r>
            <a:r>
              <a:rPr kumimoji="0" lang="fr" sz="16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sym typeface="Symbol" pitchFamily="18" charset="2"/>
              </a:rPr>
              <a:t>à </a:t>
            </a:r>
            <a:r>
              <a:rPr kumimoji="0" lang="fr" sz="16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1250 </a:t>
            </a:r>
            <a:r>
              <a:rPr kumimoji="0" lang="fr" sz="1600" b="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n-lt"/>
              </a:rPr>
              <a:t>kWh </a:t>
            </a:r>
            <a:r>
              <a:rPr kumimoji="0" lang="fr" sz="1600" b="0" i="1" u="none" strike="noStrike" kern="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+mn-lt"/>
              </a:rPr>
              <a:t>e </a:t>
            </a:r>
            <a:r>
              <a:rPr kumimoji="0" lang="fr" sz="16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/ </a:t>
            </a:r>
            <a:r>
              <a:rPr kumimoji="0" lang="fr" sz="1600" b="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n-lt"/>
              </a:rPr>
              <a:t>kW </a:t>
            </a:r>
            <a:r>
              <a:rPr kumimoji="0" lang="fr" sz="1600" b="0" i="1" u="none" strike="noStrike" kern="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+mn-lt"/>
              </a:rPr>
              <a:t>p </a:t>
            </a:r>
            <a:r>
              <a:rPr kumimoji="0" lang="fr" sz="16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/an</a:t>
            </a:r>
            <a:endParaRPr kumimoji="0" lang="el-GR" sz="1600" b="0" i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</a:endParaRPr>
          </a:p>
          <a:p>
            <a:pPr marL="285750" lvl="0" indent="-285750" eaLnBrk="1" fontAlgn="base" hangingPunct="1">
              <a:spcBef>
                <a:spcPct val="25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kumimoji="0" lang="fr" sz="16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Athènes : 1300 </a:t>
            </a:r>
            <a:r>
              <a:rPr kumimoji="0" lang="fr" sz="16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sym typeface="Symbol" pitchFamily="18" charset="2"/>
              </a:rPr>
              <a:t>à </a:t>
            </a:r>
            <a:r>
              <a:rPr kumimoji="0" lang="fr" sz="16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1400 </a:t>
            </a:r>
            <a:r>
              <a:rPr lang="fr" sz="1600" i="1" kern="0" dirty="0" err="1"/>
              <a:t>kWh </a:t>
            </a:r>
            <a:r>
              <a:rPr lang="fr" sz="1600" i="1" kern="0" baseline="-25000" dirty="0" err="1"/>
              <a:t>e </a:t>
            </a:r>
            <a:r>
              <a:rPr kumimoji="0" lang="fr" sz="16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/ </a:t>
            </a:r>
            <a:r>
              <a:rPr kumimoji="0" lang="fr" sz="1600" b="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n-lt"/>
              </a:rPr>
              <a:t>kW </a:t>
            </a:r>
            <a:r>
              <a:rPr kumimoji="0" lang="fr" sz="1600" b="0" i="1" u="none" strike="noStrike" kern="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+mn-lt"/>
              </a:rPr>
              <a:t>p </a:t>
            </a:r>
            <a:r>
              <a:rPr kumimoji="0" lang="fr" sz="16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/an</a:t>
            </a:r>
            <a:endParaRPr kumimoji="0" lang="el-GR" sz="1600" b="0" i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</a:endParaRPr>
          </a:p>
          <a:p>
            <a:pPr marL="285750" lvl="0" indent="-285750" eaLnBrk="1" fontAlgn="base" hangingPunct="1">
              <a:spcBef>
                <a:spcPct val="25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kumimoji="0" lang="fr" sz="16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Crète : 1350 </a:t>
            </a:r>
            <a:r>
              <a:rPr kumimoji="0" lang="fr" sz="16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sym typeface="Symbol" pitchFamily="18" charset="2"/>
              </a:rPr>
              <a:t>à </a:t>
            </a:r>
            <a:r>
              <a:rPr kumimoji="0" lang="fr" sz="16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1500 </a:t>
            </a:r>
            <a:r>
              <a:rPr lang="fr" sz="1600" i="1" kern="0" dirty="0" err="1"/>
              <a:t>kWh </a:t>
            </a:r>
            <a:r>
              <a:rPr lang="fr" sz="1600" i="1" kern="0" baseline="-25000" dirty="0" err="1"/>
              <a:t>e </a:t>
            </a:r>
            <a:r>
              <a:rPr kumimoji="0" lang="fr" sz="16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/ </a:t>
            </a:r>
            <a:r>
              <a:rPr kumimoji="0" lang="fr" sz="1600" b="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n-lt"/>
              </a:rPr>
              <a:t>kW </a:t>
            </a:r>
            <a:r>
              <a:rPr kumimoji="0" lang="fr" sz="1600" b="0" i="1" u="none" strike="noStrike" kern="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+mn-lt"/>
              </a:rPr>
              <a:t>p </a:t>
            </a:r>
            <a:r>
              <a:rPr kumimoji="0" lang="fr" sz="16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/an</a:t>
            </a:r>
            <a:endParaRPr kumimoji="0" lang="el-GR" sz="1600" b="0" i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196" y="4275583"/>
            <a:ext cx="574455" cy="3876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653" y="2339236"/>
            <a:ext cx="720909" cy="6943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2" y="3566908"/>
            <a:ext cx="643099" cy="65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384EB378-0AC3-BCA3-2A96-85618B9753F7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A82F7C1C-DFD1-D7A5-0110-9423B9EE17B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C3BE0E8D-C3F1-F49B-8B8B-39936E4C2E30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5A78F013-F304-DB0F-41CD-9639E18908DD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7081288" y="2069957"/>
            <a:ext cx="721672" cy="36933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defPPr>
              <a:defRPr lang="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" b="1" i="1" dirty="0" smtClean="0">
                <a:solidFill>
                  <a:srgbClr val="FF0000"/>
                </a:solidFill>
                <a:cs typeface="Calibri" panose="020F0502020204030204" pitchFamily="34" charset="0"/>
              </a:rPr>
              <a:t>?????</a:t>
            </a:r>
            <a:endParaRPr lang="el-G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8977487"/>
      </p:ext>
    </p:extLst>
  </p:cSld>
  <p:clrMapOvr>
    <a:masterClrMapping/>
  </p:clrMapOvr>
  <p:transition advTm="1861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535425"/>
            <a:ext cx="8548425" cy="4519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2000" b="1" dirty="0">
                <a:solidFill>
                  <a:schemeClr val="bg1">
                    <a:lumMod val="50000"/>
                  </a:schemeClr>
                </a:solidFill>
              </a:rPr>
              <a:t>Les étapes de calcul </a:t>
            </a:r>
            <a:r>
              <a:rPr lang="fr" sz="2000" b="1" u="sng" dirty="0">
                <a:solidFill>
                  <a:schemeClr val="bg1">
                    <a:lumMod val="50000"/>
                  </a:schemeClr>
                </a:solidFill>
              </a:rPr>
              <a:t>des nouveaux bâtiments (de conception) </a:t>
            </a:r>
            <a:r>
              <a:rPr lang="fr" sz="2000" b="1" dirty="0">
                <a:solidFill>
                  <a:schemeClr val="bg1">
                    <a:lumMod val="50000"/>
                  </a:schemeClr>
                </a:solidFill>
              </a:rPr>
              <a:t>sont les suivantes </a:t>
            </a:r>
            <a:r>
              <a:rPr lang="f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  <a:r>
              <a:rPr lang="fr" sz="2000" dirty="0"/>
              <a:t> </a:t>
            </a:r>
            <a:endParaRPr lang="it-IT" sz="2000" dirty="0"/>
          </a:p>
          <a:p>
            <a:pPr marL="457200" indent="-457200">
              <a:buFont typeface="+mj-lt"/>
              <a:buAutoNum type="arabicPeriod"/>
            </a:pPr>
            <a:r>
              <a:rPr lang="fr" sz="2000" dirty="0"/>
              <a:t>Calculer l'électricité </a:t>
            </a:r>
            <a:r>
              <a:rPr lang="fr" sz="2000" b="1" dirty="0"/>
              <a:t>produite et utilisée sur site à partir de sources renouvelables </a:t>
            </a:r>
            <a:r>
              <a:rPr lang="fr" sz="2000" dirty="0"/>
              <a:t>(par exemple, solaire à l'aide de PV, éolienne à l'aide de turbines) pour couvrir la </a:t>
            </a:r>
            <a:r>
              <a:rPr lang="fr" sz="2000" b="1" dirty="0"/>
              <a:t>demande </a:t>
            </a:r>
            <a:r>
              <a:rPr lang="fr" sz="2000" dirty="0"/>
              <a:t>de ses </a:t>
            </a:r>
            <a:r>
              <a:rPr lang="fr" sz="2000" b="1" dirty="0"/>
              <a:t>services techniques </a:t>
            </a:r>
            <a:r>
              <a:rPr lang="fr" sz="2000" dirty="0"/>
              <a:t>sur une </a:t>
            </a:r>
            <a:r>
              <a:rPr lang="fr" sz="2000" b="1" dirty="0"/>
              <a:t>année typique </a:t>
            </a:r>
            <a:r>
              <a:rPr lang="fr" sz="2000" dirty="0"/>
              <a:t>, selon les normes CEN qui prennent en charge l'EPBD, [ kWh]</a:t>
            </a:r>
            <a:endParaRPr lang="en-US" sz="2000" b="1" u="sng" dirty="0"/>
          </a:p>
          <a:p>
            <a:pPr marL="457200" lvl="0" indent="-457200"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MÉTHODE D'ÉVALUATION – PHASE DE CONCEPTION</a:t>
            </a:r>
            <a:endParaRPr lang="it-IT" sz="2000" dirty="0"/>
          </a:p>
        </p:txBody>
      </p:sp>
      <p:pic>
        <p:nvPicPr>
          <p:cNvPr id="1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="" xmlns:a16="http://schemas.microsoft.com/office/drawing/2014/main" id="{5DB305EF-DE18-32BC-1BD6-D83C766ADBA7}"/>
              </a:ext>
            </a:extLst>
          </p:cNvPr>
          <p:cNvGrpSpPr/>
          <p:nvPr/>
        </p:nvGrpSpPr>
        <p:grpSpPr>
          <a:xfrm>
            <a:off x="1514589" y="3657600"/>
            <a:ext cx="4788268" cy="2100943"/>
            <a:chOff x="1514589" y="3657600"/>
            <a:chExt cx="4788268" cy="210094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b="20620"/>
            <a:stretch/>
          </p:blipFill>
          <p:spPr bwMode="auto">
            <a:xfrm>
              <a:off x="1514589" y="3795117"/>
              <a:ext cx="4493122" cy="1440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" name="Rounded Rectangle 70"/>
            <p:cNvSpPr/>
            <p:nvPr/>
          </p:nvSpPr>
          <p:spPr>
            <a:xfrm>
              <a:off x="4428003" y="3657600"/>
              <a:ext cx="1874854" cy="2100943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ZoneTexte 1">
              <a:extLst>
                <a:ext uri="{FF2B5EF4-FFF2-40B4-BE49-F238E27FC236}">
                  <a16:creationId xmlns="" xmlns:a16="http://schemas.microsoft.com/office/drawing/2014/main" id="{1177B9B1-0B1D-4BE7-ACC3-7DAC700FE6FC}"/>
                </a:ext>
              </a:extLst>
            </p:cNvPr>
            <p:cNvSpPr txBox="1"/>
            <p:nvPr/>
          </p:nvSpPr>
          <p:spPr>
            <a:xfrm>
              <a:off x="4855028" y="5287205"/>
              <a:ext cx="12704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/>
                <a:t>Renouvelables</a:t>
              </a:r>
            </a:p>
          </p:txBody>
        </p:sp>
        <p:sp>
          <p:nvSpPr>
            <p:cNvPr id="3" name="ZoneTexte 2">
              <a:extLst>
                <a:ext uri="{FF2B5EF4-FFF2-40B4-BE49-F238E27FC236}">
                  <a16:creationId xmlns="" xmlns:a16="http://schemas.microsoft.com/office/drawing/2014/main" id="{CF834C5B-C5EB-2C13-7A52-D2A9BDCBF577}"/>
                </a:ext>
              </a:extLst>
            </p:cNvPr>
            <p:cNvSpPr txBox="1"/>
            <p:nvPr/>
          </p:nvSpPr>
          <p:spPr>
            <a:xfrm>
              <a:off x="1992085" y="5296765"/>
              <a:ext cx="7591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/>
                <a:t>Réseau </a:t>
              </a:r>
            </a:p>
          </p:txBody>
        </p:sp>
      </p:grpSp>
      <p:grpSp>
        <p:nvGrpSpPr>
          <p:cNvPr id="8" name="Groupe 7">
            <a:extLst>
              <a:ext uri="{FF2B5EF4-FFF2-40B4-BE49-F238E27FC236}">
                <a16:creationId xmlns="" xmlns:a16="http://schemas.microsoft.com/office/drawing/2014/main" id="{C05CD624-DCF9-9445-793D-356D1936CF44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10" name="Image 9">
              <a:extLst>
                <a:ext uri="{FF2B5EF4-FFF2-40B4-BE49-F238E27FC236}">
                  <a16:creationId xmlns="" xmlns:a16="http://schemas.microsoft.com/office/drawing/2014/main" id="{91C8C124-4DB3-17EA-662B-58329B3953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1" name="ZoneTexte 10">
              <a:extLst>
                <a:ext uri="{FF2B5EF4-FFF2-40B4-BE49-F238E27FC236}">
                  <a16:creationId xmlns="" xmlns:a16="http://schemas.microsoft.com/office/drawing/2014/main" id="{4550D279-4F37-E773-00ED-6D008938382C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E9EB3FE7-FA7F-3E60-60CE-6C26F46E9109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265584956"/>
      </p:ext>
    </p:extLst>
  </p:cSld>
  <p:clrMapOvr>
    <a:masterClrMapping/>
  </p:clrMapOvr>
  <p:transition advTm="1557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535425"/>
            <a:ext cx="8900850" cy="4519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>
              <a:buFont typeface="+mj-lt"/>
              <a:buAutoNum type="arabicPeriod" startAt="2"/>
            </a:pPr>
            <a:r>
              <a:rPr lang="fr" sz="1800" dirty="0"/>
              <a:t>Calculez l'électricité annuelle fournie au bâtiment à partir du </a:t>
            </a:r>
            <a:r>
              <a:rPr lang="fr" sz="1800" b="1" dirty="0"/>
              <a:t>réseau électrique principal </a:t>
            </a:r>
            <a:r>
              <a:rPr lang="fr" sz="1800" dirty="0"/>
              <a:t>, [kWh]</a:t>
            </a:r>
          </a:p>
          <a:p>
            <a:pPr marL="457200" lvl="0" indent="-457200">
              <a:buFont typeface="+mj-lt"/>
              <a:buAutoNum type="arabicPeriod" startAt="2"/>
            </a:pPr>
            <a:endParaRPr lang="en-US" sz="1800" dirty="0"/>
          </a:p>
          <a:p>
            <a:pPr marL="457200" lvl="0" indent="-457200">
              <a:buFont typeface="+mj-lt"/>
              <a:buAutoNum type="arabicPeriod" startAt="2"/>
            </a:pPr>
            <a:endParaRPr lang="en-US" sz="1800" dirty="0"/>
          </a:p>
          <a:p>
            <a:pPr marL="457200" lvl="0" indent="-457200">
              <a:buFont typeface="+mj-lt"/>
              <a:buAutoNum type="arabicPeriod" startAt="2"/>
            </a:pPr>
            <a:endParaRPr lang="en-US" sz="1800" dirty="0"/>
          </a:p>
          <a:p>
            <a:pPr marL="457200" lvl="0" indent="-457200">
              <a:buFont typeface="+mj-lt"/>
              <a:buAutoNum type="arabicPeriod" startAt="2"/>
            </a:pPr>
            <a:endParaRPr lang="en-US" sz="1800" dirty="0"/>
          </a:p>
          <a:p>
            <a:pPr marL="457200" lvl="0" indent="-457200">
              <a:buFont typeface="+mj-lt"/>
              <a:buAutoNum type="arabicPeriod" startAt="2"/>
            </a:pPr>
            <a:endParaRPr lang="en-US" sz="1800" dirty="0"/>
          </a:p>
          <a:p>
            <a:pPr marL="457200" lvl="0" indent="-457200">
              <a:buFont typeface="+mj-lt"/>
              <a:buAutoNum type="arabicPeriod" startAt="2"/>
            </a:pPr>
            <a:endParaRPr lang="en-US" sz="1800" dirty="0"/>
          </a:p>
          <a:p>
            <a:pPr marL="457200" lvl="0" indent="-457200">
              <a:buFont typeface="+mj-lt"/>
              <a:buAutoNum type="arabicPeriod" startAt="2"/>
            </a:pPr>
            <a:endParaRPr lang="en-US" sz="1800" dirty="0"/>
          </a:p>
          <a:p>
            <a:pPr marL="457200" lvl="0" indent="-457200">
              <a:buFont typeface="+mj-lt"/>
              <a:buAutoNum type="arabicPeriod" startAt="2"/>
            </a:pPr>
            <a:endParaRPr lang="en-US" sz="1800" dirty="0"/>
          </a:p>
          <a:p>
            <a:pPr marL="457200" indent="-457200">
              <a:buFont typeface="+mj-lt"/>
              <a:buAutoNum type="arabicPeriod" startAt="2"/>
            </a:pPr>
            <a:r>
              <a:rPr lang="fr" sz="1800" dirty="0"/>
              <a:t>Faire la somme de l'électricité l'énergie des SER et l' électricité fournie au bâtiment par le réseau électrique principal, pour calculer l' </a:t>
            </a:r>
            <a:r>
              <a:rPr lang="fr" sz="1800" b="1" dirty="0"/>
              <a:t>énergie électrique finale totale </a:t>
            </a:r>
            <a:r>
              <a:rPr lang="fr" sz="1800" dirty="0"/>
              <a:t>(SER et conventionnelle) [ kWh]</a:t>
            </a:r>
            <a:endParaRPr lang="en-US" sz="1800" b="1" dirty="0">
              <a:solidFill>
                <a:srgbClr val="FF0000"/>
              </a:solidFill>
            </a:endParaRPr>
          </a:p>
          <a:p>
            <a:pPr marL="457200" lvl="0" indent="-457200">
              <a:spcBef>
                <a:spcPts val="1800"/>
              </a:spcBef>
              <a:buFont typeface="+mj-lt"/>
              <a:buAutoNum type="arabicPeriod" startAt="2"/>
            </a:pPr>
            <a:endParaRPr lang="en-US" sz="18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z="1000" smtClean="0"/>
              <a:pPr/>
              <a:t>15</a:t>
            </a:fld>
            <a:endParaRPr lang="en-US" sz="1000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MÉTHODE D'ÉVALUATION – PHASE DE CONCEPTION</a:t>
            </a:r>
            <a:endParaRPr lang="it-IT" sz="1800" dirty="0"/>
          </a:p>
        </p:txBody>
      </p:sp>
      <p:pic>
        <p:nvPicPr>
          <p:cNvPr id="1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549059" y="3324055"/>
            <a:ext cx="247738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fr" sz="1400" dirty="0"/>
              <a:t>Voir également </a:t>
            </a:r>
            <a:r>
              <a:rPr lang="fr" sz="1400" b="1" dirty="0"/>
              <a:t>B.1.3 pour l'étape de conception</a:t>
            </a:r>
            <a:endParaRPr lang="en-US" sz="1400" b="1" dirty="0">
              <a:solidFill>
                <a:srgbClr val="FF0000"/>
              </a:solidFill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="" xmlns:a16="http://schemas.microsoft.com/office/drawing/2014/main" id="{BF7D798E-BD78-1487-481F-27C2265A5527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7" name="Image 6">
              <a:extLst>
                <a:ext uri="{FF2B5EF4-FFF2-40B4-BE49-F238E27FC236}">
                  <a16:creationId xmlns="" xmlns:a16="http://schemas.microsoft.com/office/drawing/2014/main" id="{F705A8BE-DD9C-1C2F-E4B1-2A2FE9E8C5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="" xmlns:a16="http://schemas.microsoft.com/office/drawing/2014/main" id="{EC0DD441-7179-D3C1-A642-E62F8A4DFB28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E939CB8E-C29E-BBD4-BF2F-9E4CE4EBD347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="" xmlns:a16="http://schemas.microsoft.com/office/drawing/2014/main" id="{E98BA38B-1E2B-C5C2-C769-CAEB7468EDB2}"/>
              </a:ext>
            </a:extLst>
          </p:cNvPr>
          <p:cNvGrpSpPr/>
          <p:nvPr/>
        </p:nvGrpSpPr>
        <p:grpSpPr>
          <a:xfrm>
            <a:off x="1405732" y="2273583"/>
            <a:ext cx="4610851" cy="2100943"/>
            <a:chOff x="1405732" y="2047191"/>
            <a:chExt cx="4610851" cy="2100943"/>
          </a:xfrm>
        </p:grpSpPr>
        <p:pic>
          <p:nvPicPr>
            <p:cNvPr id="12" name="Picture 2">
              <a:extLst>
                <a:ext uri="{FF2B5EF4-FFF2-40B4-BE49-F238E27FC236}">
                  <a16:creationId xmlns="" xmlns:a16="http://schemas.microsoft.com/office/drawing/2014/main" id="{28E3108D-BB94-ED1F-0B3D-93500CDFABF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b="20620"/>
            <a:stretch/>
          </p:blipFill>
          <p:spPr bwMode="auto">
            <a:xfrm>
              <a:off x="1405732" y="2099293"/>
              <a:ext cx="4493122" cy="1440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Rounded Rectangle 70">
              <a:extLst>
                <a:ext uri="{FF2B5EF4-FFF2-40B4-BE49-F238E27FC236}">
                  <a16:creationId xmlns="" xmlns:a16="http://schemas.microsoft.com/office/drawing/2014/main" id="{91741741-EE07-71BF-53D6-C1AB2E24884C}"/>
                </a:ext>
              </a:extLst>
            </p:cNvPr>
            <p:cNvSpPr/>
            <p:nvPr/>
          </p:nvSpPr>
          <p:spPr>
            <a:xfrm>
              <a:off x="1557263" y="2047191"/>
              <a:ext cx="1874854" cy="2100943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ZoneTexte 13">
              <a:extLst>
                <a:ext uri="{FF2B5EF4-FFF2-40B4-BE49-F238E27FC236}">
                  <a16:creationId xmlns="" xmlns:a16="http://schemas.microsoft.com/office/drawing/2014/main" id="{840512CA-29E3-C9A9-ACC5-B957CC9C25C1}"/>
                </a:ext>
              </a:extLst>
            </p:cNvPr>
            <p:cNvSpPr txBox="1"/>
            <p:nvPr/>
          </p:nvSpPr>
          <p:spPr>
            <a:xfrm>
              <a:off x="4746171" y="3591381"/>
              <a:ext cx="12704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/>
                <a:t>Renouvelables</a:t>
              </a:r>
            </a:p>
          </p:txBody>
        </p:sp>
        <p:sp>
          <p:nvSpPr>
            <p:cNvPr id="15" name="ZoneTexte 14">
              <a:extLst>
                <a:ext uri="{FF2B5EF4-FFF2-40B4-BE49-F238E27FC236}">
                  <a16:creationId xmlns="" xmlns:a16="http://schemas.microsoft.com/office/drawing/2014/main" id="{CB573913-DC51-B184-A634-4ED4853C08B2}"/>
                </a:ext>
              </a:extLst>
            </p:cNvPr>
            <p:cNvSpPr txBox="1"/>
            <p:nvPr/>
          </p:nvSpPr>
          <p:spPr>
            <a:xfrm>
              <a:off x="1883228" y="3600941"/>
              <a:ext cx="7591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/>
                <a:t>Réseau 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777554643"/>
      </p:ext>
    </p:extLst>
  </p:cSld>
  <p:clrMapOvr>
    <a:masterClrMapping/>
  </p:clrMapOvr>
  <p:transition advTm="755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ounded Rectangle 39"/>
          <p:cNvSpPr/>
          <p:nvPr/>
        </p:nvSpPr>
        <p:spPr>
          <a:xfrm>
            <a:off x="2209571" y="4658993"/>
            <a:ext cx="2194560" cy="96829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ts val="2500"/>
              </a:lnSpc>
            </a:pPr>
            <a:r>
              <a:rPr lang="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Énergie électrique totale ( </a:t>
            </a:r>
            <a:r>
              <a:rPr lang="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kWh </a:t>
            </a:r>
            <a:r>
              <a:rPr lang="fr" b="1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e,T </a:t>
            </a:r>
            <a:r>
              <a:rPr lang="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2209571" y="2848802"/>
            <a:ext cx="2194560" cy="968291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ts val="2500"/>
              </a:lnSpc>
            </a:pPr>
            <a:r>
              <a:rPr lang="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Électricité à partir de SER ( kWh </a:t>
            </a:r>
            <a:r>
              <a:rPr lang="fr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e,SER </a:t>
            </a:r>
            <a:r>
              <a:rPr lang="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5916" y="3283030"/>
            <a:ext cx="2612914" cy="1520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z="1000" smtClean="0"/>
              <a:pPr/>
              <a:t>16</a:t>
            </a:fld>
            <a:endParaRPr lang="en-US" sz="1000"/>
          </a:p>
        </p:txBody>
      </p:sp>
      <p:sp>
        <p:nvSpPr>
          <p:cNvPr id="6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MÉTHODE D'ÉVALUATION – PHASE DE CONCEPTION</a:t>
            </a:r>
            <a:endParaRPr lang="it-IT" sz="1800" dirty="0"/>
          </a:p>
        </p:txBody>
      </p:sp>
      <p:pic>
        <p:nvPicPr>
          <p:cNvPr id="17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109755" y="3735663"/>
            <a:ext cx="46519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" sz="4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356614" y="3471405"/>
            <a:ext cx="186781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______</a:t>
            </a:r>
            <a:endParaRPr lang="en-US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8" name="Right Brace 37"/>
          <p:cNvSpPr/>
          <p:nvPr/>
        </p:nvSpPr>
        <p:spPr>
          <a:xfrm>
            <a:off x="4323266" y="2728842"/>
            <a:ext cx="667265" cy="3018736"/>
          </a:xfrm>
          <a:prstGeom prst="righ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" name="Rectangle 1"/>
          <p:cNvSpPr/>
          <p:nvPr/>
        </p:nvSpPr>
        <p:spPr>
          <a:xfrm>
            <a:off x="244800" y="1537200"/>
            <a:ext cx="83994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Bef>
                <a:spcPts val="1800"/>
              </a:spcBef>
              <a:buFont typeface="+mj-lt"/>
              <a:buAutoNum type="arabicPeriod" startAt="4"/>
            </a:pPr>
            <a:r>
              <a:rPr lang="fr" sz="1600" dirty="0"/>
              <a:t>Calculez le </a:t>
            </a:r>
            <a:r>
              <a:rPr lang="fr" sz="1600" b="1" dirty="0"/>
              <a:t>rapport en pourcentage </a:t>
            </a:r>
            <a:r>
              <a:rPr lang="fr" sz="1600" dirty="0"/>
              <a:t>de la quantité d' </a:t>
            </a:r>
            <a:r>
              <a:rPr lang="fr" sz="1600" b="1" dirty="0"/>
              <a:t>électricité produite à partir de sources renouvelables </a:t>
            </a:r>
            <a:r>
              <a:rPr lang="fr" sz="1600" dirty="0"/>
              <a:t>à l' </a:t>
            </a:r>
            <a:r>
              <a:rPr lang="fr" sz="1600" b="1" dirty="0"/>
              <a:t>énergie électrique finale totale </a:t>
            </a:r>
            <a:r>
              <a:rPr lang="fr" sz="1600" dirty="0"/>
              <a:t>(SER et conventionnelle ), [%]</a:t>
            </a:r>
            <a:endParaRPr lang="en-US" sz="1600" dirty="0"/>
          </a:p>
        </p:txBody>
      </p:sp>
      <p:grpSp>
        <p:nvGrpSpPr>
          <p:cNvPr id="10" name="Groupe 9">
            <a:extLst>
              <a:ext uri="{FF2B5EF4-FFF2-40B4-BE49-F238E27FC236}">
                <a16:creationId xmlns="" xmlns:a16="http://schemas.microsoft.com/office/drawing/2014/main" id="{BD19F0FA-2991-E195-DDBB-CB3B632D67EB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11" name="Image 10">
              <a:extLst>
                <a:ext uri="{FF2B5EF4-FFF2-40B4-BE49-F238E27FC236}">
                  <a16:creationId xmlns="" xmlns:a16="http://schemas.microsoft.com/office/drawing/2014/main" id="{409E20EB-FDE7-59BC-B7EF-236CCCF57C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2" name="ZoneTexte 11">
              <a:extLst>
                <a:ext uri="{FF2B5EF4-FFF2-40B4-BE49-F238E27FC236}">
                  <a16:creationId xmlns="" xmlns:a16="http://schemas.microsoft.com/office/drawing/2014/main" id="{274B2E1D-D0A3-BF8A-EFED-FE59E5195EC2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57AD9C52-497B-52E9-F8BD-C330A2CA0FF4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036103771"/>
      </p:ext>
    </p:extLst>
  </p:cSld>
  <p:clrMapOvr>
    <a:masterClrMapping/>
  </p:clrMapOvr>
  <p:transition advTm="1136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0820"/>
            <a:ext cx="2133600" cy="29718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MÉTHODE D'ÉVALUATION – ÉTAPE D'OCCUPATION</a:t>
            </a:r>
            <a:endParaRPr lang="it-IT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535425"/>
            <a:ext cx="8900850" cy="4519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Les étapes de calcul pour </a:t>
            </a:r>
            <a:r>
              <a:rPr lang="fr" sz="18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les bâtiments existants </a:t>
            </a:r>
            <a:r>
              <a:rPr lang="f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sont les suivantes :</a:t>
            </a:r>
            <a:r>
              <a:rPr lang="fr" sz="2000" dirty="0"/>
              <a:t> </a:t>
            </a:r>
            <a:endParaRPr lang="it-IT" sz="2000" dirty="0"/>
          </a:p>
          <a:p>
            <a:pPr marL="457200" lvl="0" indent="-457200">
              <a:spcBef>
                <a:spcPts val="0"/>
              </a:spcBef>
              <a:buFont typeface="+mj-lt"/>
              <a:buAutoNum type="arabicPeriod"/>
            </a:pPr>
            <a:r>
              <a:rPr lang="fr" sz="2000" dirty="0"/>
              <a:t>Calculer l'électricité </a:t>
            </a:r>
            <a:r>
              <a:rPr lang="fr" sz="2000" b="1" dirty="0"/>
              <a:t>produite et utilisée sur site à partir de sources renouvelables </a:t>
            </a:r>
            <a:r>
              <a:rPr lang="fr" sz="2000" dirty="0"/>
              <a:t>(par exemple, l'énergie solaire à l'aide de PV, l'énergie éolienne à l'aide de turbines) pour couvrir la demande de ses services techniques, en utilisant une </a:t>
            </a:r>
            <a:r>
              <a:rPr lang="fr" sz="2000" b="1" dirty="0"/>
              <a:t>moyenne sur 3 ans </a:t>
            </a:r>
            <a:r>
              <a:rPr lang="fr" sz="2000" dirty="0"/>
              <a:t>, à partir de données </a:t>
            </a:r>
            <a:r>
              <a:rPr lang="fr" sz="2000" b="1" dirty="0"/>
              <a:t>surveillées </a:t>
            </a:r>
            <a:r>
              <a:rPr lang="fr" sz="2000" dirty="0"/>
              <a:t>ou </a:t>
            </a:r>
            <a:r>
              <a:rPr lang="fr" sz="2000" b="1" dirty="0"/>
              <a:t>de calculs, </a:t>
            </a:r>
            <a:r>
              <a:rPr lang="fr" sz="2000" dirty="0"/>
              <a:t>[kWh]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ADD9D2C1-24AB-1F7F-9A2E-33FE00BAF1E6}"/>
              </a:ext>
            </a:extLst>
          </p:cNvPr>
          <p:cNvGrpSpPr/>
          <p:nvPr/>
        </p:nvGrpSpPr>
        <p:grpSpPr>
          <a:xfrm>
            <a:off x="1612560" y="3457660"/>
            <a:ext cx="4788268" cy="2100943"/>
            <a:chOff x="1514589" y="3657600"/>
            <a:chExt cx="4788268" cy="2100943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C32EC7CE-B6FD-FC17-DECC-5557AD8C508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b="20620"/>
            <a:stretch/>
          </p:blipFill>
          <p:spPr bwMode="auto">
            <a:xfrm>
              <a:off x="1514589" y="3795117"/>
              <a:ext cx="4493122" cy="1440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ounded Rectangle 70">
              <a:extLst>
                <a:ext uri="{FF2B5EF4-FFF2-40B4-BE49-F238E27FC236}">
                  <a16:creationId xmlns="" xmlns:a16="http://schemas.microsoft.com/office/drawing/2014/main" id="{08C3E6C3-0559-C09F-7A4D-76654836427E}"/>
                </a:ext>
              </a:extLst>
            </p:cNvPr>
            <p:cNvSpPr/>
            <p:nvPr/>
          </p:nvSpPr>
          <p:spPr>
            <a:xfrm>
              <a:off x="4428003" y="3657600"/>
              <a:ext cx="1874854" cy="2100943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ZoneTexte 7">
              <a:extLst>
                <a:ext uri="{FF2B5EF4-FFF2-40B4-BE49-F238E27FC236}">
                  <a16:creationId xmlns="" xmlns:a16="http://schemas.microsoft.com/office/drawing/2014/main" id="{2034C6F5-63B5-03DB-50FA-B14552BEF559}"/>
                </a:ext>
              </a:extLst>
            </p:cNvPr>
            <p:cNvSpPr txBox="1"/>
            <p:nvPr/>
          </p:nvSpPr>
          <p:spPr>
            <a:xfrm>
              <a:off x="4855028" y="5287205"/>
              <a:ext cx="12704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/>
                <a:t>Renouvelables</a:t>
              </a:r>
            </a:p>
          </p:txBody>
        </p:sp>
        <p:sp>
          <p:nvSpPr>
            <p:cNvPr id="10" name="ZoneTexte 9">
              <a:extLst>
                <a:ext uri="{FF2B5EF4-FFF2-40B4-BE49-F238E27FC236}">
                  <a16:creationId xmlns="" xmlns:a16="http://schemas.microsoft.com/office/drawing/2014/main" id="{1805A451-E6FE-782F-F9FB-6D109C038D8E}"/>
                </a:ext>
              </a:extLst>
            </p:cNvPr>
            <p:cNvSpPr txBox="1"/>
            <p:nvPr/>
          </p:nvSpPr>
          <p:spPr>
            <a:xfrm>
              <a:off x="1992085" y="5296765"/>
              <a:ext cx="7591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/>
                <a:t>Réseau </a:t>
              </a:r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="" xmlns:a16="http://schemas.microsoft.com/office/drawing/2014/main" id="{D182BA43-E3E7-6625-CDDF-BBBC75DA3930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20" name="Image 19">
              <a:extLst>
                <a:ext uri="{FF2B5EF4-FFF2-40B4-BE49-F238E27FC236}">
                  <a16:creationId xmlns="" xmlns:a16="http://schemas.microsoft.com/office/drawing/2014/main" id="{66A3D5C3-C81C-C430-E57B-EE8F86B29C9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21" name="ZoneTexte 20">
              <a:extLst>
                <a:ext uri="{FF2B5EF4-FFF2-40B4-BE49-F238E27FC236}">
                  <a16:creationId xmlns="" xmlns:a16="http://schemas.microsoft.com/office/drawing/2014/main" id="{AC32083D-97D5-A918-5F97-6814018CD74F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0F956067-AB61-5C65-5909-F8E1707A16E0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025710114"/>
      </p:ext>
    </p:extLst>
  </p:cSld>
  <p:clrMapOvr>
    <a:masterClrMapping/>
  </p:clrMapOvr>
  <p:transition advTm="165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4320"/>
          </a:xfrm>
        </p:spPr>
        <p:txBody>
          <a:bodyPr/>
          <a:lstStyle/>
          <a:p>
            <a:fld id="{243FB592-B9A9-49AA-A86F-4031F7B97808}" type="slidenum">
              <a:rPr lang="en-US" sz="1050" smtClean="0"/>
              <a:pPr/>
              <a:t>18</a:t>
            </a:fld>
            <a:endParaRPr lang="en-US" sz="1050"/>
          </a:p>
        </p:txBody>
      </p:sp>
      <p:sp>
        <p:nvSpPr>
          <p:cNvPr id="6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MÉTHODE D'ÉVALUATION – ÉTAPE D'OCCUPATION</a:t>
            </a:r>
            <a:endParaRPr lang="it-IT" sz="2000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10359" y="1535425"/>
            <a:ext cx="9033641" cy="4519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>
              <a:buFont typeface="+mj-lt"/>
              <a:buAutoNum type="arabicPeriod" startAt="2"/>
            </a:pPr>
            <a:r>
              <a:rPr lang="fr" sz="2000" dirty="0"/>
              <a:t>Mesurer l'électricité annuelle fournie au bâtiment à partir du </a:t>
            </a:r>
            <a:r>
              <a:rPr lang="fr" sz="2000" b="1" dirty="0"/>
              <a:t>réseau électrique principal </a:t>
            </a:r>
            <a:r>
              <a:rPr lang="fr" sz="2000" dirty="0"/>
              <a:t>, [kWh]</a:t>
            </a:r>
          </a:p>
          <a:p>
            <a:pPr marL="457200" lvl="0" indent="-457200">
              <a:buFont typeface="+mj-lt"/>
              <a:buAutoNum type="arabicPeriod" startAt="2"/>
            </a:pPr>
            <a:endParaRPr lang="en-US" sz="2000" dirty="0">
              <a:solidFill>
                <a:srgbClr val="00B0F0"/>
              </a:solidFill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2000" dirty="0">
              <a:solidFill>
                <a:srgbClr val="00B0F0"/>
              </a:solidFill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2000" dirty="0">
              <a:solidFill>
                <a:srgbClr val="00B0F0"/>
              </a:solidFill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2000" dirty="0">
              <a:solidFill>
                <a:srgbClr val="00B0F0"/>
              </a:solidFill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2000" dirty="0">
              <a:solidFill>
                <a:srgbClr val="00B0F0"/>
              </a:solidFill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2000" dirty="0">
              <a:solidFill>
                <a:srgbClr val="00B0F0"/>
              </a:solidFill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fr" sz="2000" dirty="0"/>
              <a:t>Additionnez l' énergie électrique des SER et l'électricité fournie au bâtiment par le réseau électrique principal, pour calculer l' </a:t>
            </a:r>
            <a:r>
              <a:rPr lang="fr" sz="2000" b="1" dirty="0"/>
              <a:t>énergie électrique finale totale </a:t>
            </a:r>
            <a:r>
              <a:rPr lang="fr" sz="2000" dirty="0"/>
              <a:t>(SER et conventionnelle) [kWh]</a:t>
            </a:r>
            <a:endParaRPr lang="en-US" sz="2000" dirty="0">
              <a:solidFill>
                <a:srgbClr val="00B0F0"/>
              </a:solidFill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2000" dirty="0">
              <a:solidFill>
                <a:srgbClr val="00B0F0"/>
              </a:solidFill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2000" dirty="0">
              <a:solidFill>
                <a:srgbClr val="00B0F0"/>
              </a:solidFill>
            </a:endParaRPr>
          </a:p>
          <a:p>
            <a:pPr marL="457200" lvl="0" indent="-457200">
              <a:buFont typeface="+mj-lt"/>
              <a:buAutoNum type="arabicPeriod" startAt="2"/>
            </a:pPr>
            <a:endParaRPr lang="en-US" sz="2000" dirty="0">
              <a:solidFill>
                <a:srgbClr val="00B0F0"/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49059" y="3324055"/>
            <a:ext cx="247738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fr" sz="1400" dirty="0"/>
              <a:t>Voir également </a:t>
            </a:r>
            <a:r>
              <a:rPr lang="fr" sz="1400" b="1" dirty="0"/>
              <a:t>B.1.3 pour l'étape de conception</a:t>
            </a:r>
            <a:endParaRPr lang="en-US" sz="1400" b="1" dirty="0">
              <a:solidFill>
                <a:srgbClr val="FF0000"/>
              </a:solidFill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="" xmlns:a16="http://schemas.microsoft.com/office/drawing/2014/main" id="{8DB85AD2-6BBB-3347-2127-2105A70904C7}"/>
              </a:ext>
            </a:extLst>
          </p:cNvPr>
          <p:cNvGrpSpPr/>
          <p:nvPr/>
        </p:nvGrpSpPr>
        <p:grpSpPr>
          <a:xfrm>
            <a:off x="1405732" y="2273583"/>
            <a:ext cx="4610851" cy="2100943"/>
            <a:chOff x="1405732" y="2047191"/>
            <a:chExt cx="4610851" cy="2100943"/>
          </a:xfrm>
        </p:grpSpPr>
        <p:pic>
          <p:nvPicPr>
            <p:cNvPr id="4" name="Picture 2">
              <a:extLst>
                <a:ext uri="{FF2B5EF4-FFF2-40B4-BE49-F238E27FC236}">
                  <a16:creationId xmlns="" xmlns:a16="http://schemas.microsoft.com/office/drawing/2014/main" id="{9A16EF04-6940-8067-63D7-AE4CC64D057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b="20620"/>
            <a:stretch/>
          </p:blipFill>
          <p:spPr bwMode="auto">
            <a:xfrm>
              <a:off x="1405732" y="2099293"/>
              <a:ext cx="4493122" cy="1440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ounded Rectangle 70">
              <a:extLst>
                <a:ext uri="{FF2B5EF4-FFF2-40B4-BE49-F238E27FC236}">
                  <a16:creationId xmlns="" xmlns:a16="http://schemas.microsoft.com/office/drawing/2014/main" id="{A0DDF6D1-E5ED-509B-18A8-3137FBC3F011}"/>
                </a:ext>
              </a:extLst>
            </p:cNvPr>
            <p:cNvSpPr/>
            <p:nvPr/>
          </p:nvSpPr>
          <p:spPr>
            <a:xfrm>
              <a:off x="1557263" y="2047191"/>
              <a:ext cx="1874854" cy="2100943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ZoneTexte 11">
              <a:extLst>
                <a:ext uri="{FF2B5EF4-FFF2-40B4-BE49-F238E27FC236}">
                  <a16:creationId xmlns="" xmlns:a16="http://schemas.microsoft.com/office/drawing/2014/main" id="{6798EF3F-D4A2-F4A8-E6D0-5C3BD3CD7FB3}"/>
                </a:ext>
              </a:extLst>
            </p:cNvPr>
            <p:cNvSpPr txBox="1"/>
            <p:nvPr/>
          </p:nvSpPr>
          <p:spPr>
            <a:xfrm>
              <a:off x="4746171" y="3591381"/>
              <a:ext cx="12704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/>
                <a:t>Renouvelables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="" xmlns:a16="http://schemas.microsoft.com/office/drawing/2014/main" id="{C76DE154-F72D-BDD1-FF1D-A5A3AAADD0CD}"/>
                </a:ext>
              </a:extLst>
            </p:cNvPr>
            <p:cNvSpPr txBox="1"/>
            <p:nvPr/>
          </p:nvSpPr>
          <p:spPr>
            <a:xfrm>
              <a:off x="1883228" y="3600941"/>
              <a:ext cx="7591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/>
                <a:t>Réseau 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="" xmlns:a16="http://schemas.microsoft.com/office/drawing/2014/main" id="{EAD21570-4AF6-576A-94B5-FD1071590217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17" name="Image 16">
              <a:extLst>
                <a:ext uri="{FF2B5EF4-FFF2-40B4-BE49-F238E27FC236}">
                  <a16:creationId xmlns="" xmlns:a16="http://schemas.microsoft.com/office/drawing/2014/main" id="{B8535A5E-7AEB-2389-EEB1-3B70E003A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8" name="ZoneTexte 17">
              <a:extLst>
                <a:ext uri="{FF2B5EF4-FFF2-40B4-BE49-F238E27FC236}">
                  <a16:creationId xmlns="" xmlns:a16="http://schemas.microsoft.com/office/drawing/2014/main" id="{9C78F7B7-1A8F-9F5E-234B-6C878AB0FEA2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="" xmlns:a16="http://schemas.microsoft.com/office/drawing/2014/main" id="{24A98186-B278-EBD4-08F8-CDB78005D99B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915049836"/>
      </p:ext>
    </p:extLst>
  </p:cSld>
  <p:clrMapOvr>
    <a:masterClrMapping/>
  </p:clrMapOvr>
  <p:transition advTm="1292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ounded Rectangle 39"/>
          <p:cNvSpPr/>
          <p:nvPr/>
        </p:nvSpPr>
        <p:spPr>
          <a:xfrm>
            <a:off x="2209571" y="4658993"/>
            <a:ext cx="2194560" cy="96829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ts val="2500"/>
              </a:lnSpc>
            </a:pPr>
            <a:r>
              <a:rPr lang="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Énergie électrique totale ( </a:t>
            </a:r>
            <a:r>
              <a:rPr lang="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kWh </a:t>
            </a:r>
            <a:r>
              <a:rPr lang="fr" b="1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e,T </a:t>
            </a:r>
            <a:r>
              <a:rPr lang="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2209571" y="2848802"/>
            <a:ext cx="2194560" cy="968291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ts val="2500"/>
              </a:lnSpc>
            </a:pPr>
            <a:r>
              <a:rPr lang="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Électricité à partir de SER ( </a:t>
            </a:r>
            <a:r>
              <a:rPr lang="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kWh </a:t>
            </a:r>
            <a:r>
              <a:rPr lang="fr" b="1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e,RES </a:t>
            </a:r>
            <a:r>
              <a:rPr lang="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5916" y="3283030"/>
            <a:ext cx="2612914" cy="1520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62890"/>
          </a:xfrm>
        </p:spPr>
        <p:txBody>
          <a:bodyPr/>
          <a:lstStyle/>
          <a:p>
            <a:fld id="{243FB592-B9A9-49AA-A86F-4031F7B97808}" type="slidenum">
              <a:rPr lang="en-US" sz="1000" smtClean="0"/>
              <a:pPr/>
              <a:t>19</a:t>
            </a:fld>
            <a:endParaRPr lang="en-US" sz="1000"/>
          </a:p>
        </p:txBody>
      </p:sp>
      <p:sp>
        <p:nvSpPr>
          <p:cNvPr id="6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MÉTHODE D'ÉVALUATION – ÉTAPE D'OCCUPATION</a:t>
            </a:r>
            <a:endParaRPr lang="it-IT" sz="1800" dirty="0"/>
          </a:p>
        </p:txBody>
      </p:sp>
      <p:pic>
        <p:nvPicPr>
          <p:cNvPr id="17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109755" y="3735663"/>
            <a:ext cx="46519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" sz="4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356614" y="3471405"/>
            <a:ext cx="186781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______</a:t>
            </a:r>
            <a:endParaRPr lang="en-US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8" name="Right Brace 37"/>
          <p:cNvSpPr/>
          <p:nvPr/>
        </p:nvSpPr>
        <p:spPr>
          <a:xfrm>
            <a:off x="4323266" y="2728842"/>
            <a:ext cx="667265" cy="3018736"/>
          </a:xfrm>
          <a:prstGeom prst="righ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" name="Rectangle 1"/>
          <p:cNvSpPr/>
          <p:nvPr/>
        </p:nvSpPr>
        <p:spPr>
          <a:xfrm>
            <a:off x="244800" y="1537200"/>
            <a:ext cx="844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Bef>
                <a:spcPts val="1800"/>
              </a:spcBef>
              <a:buFont typeface="+mj-lt"/>
              <a:buAutoNum type="arabicPeriod" startAt="4"/>
            </a:pPr>
            <a:r>
              <a:rPr lang="fr" dirty="0"/>
              <a:t>Calculer le </a:t>
            </a:r>
            <a:r>
              <a:rPr lang="fr" b="1" dirty="0"/>
              <a:t>rapport en pourcentage </a:t>
            </a:r>
            <a:r>
              <a:rPr lang="fr" dirty="0"/>
              <a:t>de la quantité d' </a:t>
            </a:r>
            <a:r>
              <a:rPr lang="fr" b="1" dirty="0"/>
              <a:t>électricité produite à partir de sources renouvelables </a:t>
            </a:r>
            <a:r>
              <a:rPr lang="fr" dirty="0"/>
              <a:t>à l' </a:t>
            </a:r>
            <a:r>
              <a:rPr lang="fr" b="1" dirty="0"/>
              <a:t>énergie électrique finale totale </a:t>
            </a:r>
            <a:r>
              <a:rPr lang="fr" dirty="0"/>
              <a:t>(SER et conventionnelle), [%]</a:t>
            </a:r>
            <a:endParaRPr lang="en-US" dirty="0"/>
          </a:p>
        </p:txBody>
      </p:sp>
      <p:grpSp>
        <p:nvGrpSpPr>
          <p:cNvPr id="3" name="Groupe 2">
            <a:extLst>
              <a:ext uri="{FF2B5EF4-FFF2-40B4-BE49-F238E27FC236}">
                <a16:creationId xmlns="" xmlns:a16="http://schemas.microsoft.com/office/drawing/2014/main" id="{1725724B-FCDB-5CB2-6406-2134CCE30F02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="" xmlns:a16="http://schemas.microsoft.com/office/drawing/2014/main" id="{0C7D3DA0-1B6F-B3B3-415E-3AFF28EDA74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="" xmlns:a16="http://schemas.microsoft.com/office/drawing/2014/main" id="{D0B09344-C1A0-F51F-4D86-8998077905F9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EE7B4D24-E31C-087C-34C5-16E1D3165313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715820528"/>
      </p:ext>
    </p:extLst>
  </p:cSld>
  <p:clrMapOvr>
    <a:masterClrMapping/>
  </p:clrMapOvr>
  <p:transition advTm="1136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="" xmlns:a16="http://schemas.microsoft.com/office/drawing/2014/main" id="{73682CC7-378B-9395-0522-36BFFBAD61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055" y="3646050"/>
            <a:ext cx="4084674" cy="2113402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16897290"/>
              </p:ext>
            </p:extLst>
          </p:nvPr>
        </p:nvGraphicFramePr>
        <p:xfrm>
          <a:off x="487326" y="1504863"/>
          <a:ext cx="8169348" cy="1442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" sz="2000" dirty="0"/>
                        <a:t>B.1.5 - L'ÉNERGIE PROVENANT DE SOURCES RENOUVELABLES DANS LA CONSOMMATION TOTALE D'ÉNERGIE ÉLECTRIQUE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" sz="1800" dirty="0"/>
                        <a:t>PROBLÈME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sz="1800" dirty="0"/>
                        <a:t>CATÉGORIE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" sz="1600" dirty="0"/>
                        <a:t>B. Consommation d'énergie et de ressources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sz="1600" dirty="0"/>
                        <a:t>B.1 Énergie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698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z="1000" smtClean="0"/>
              <a:pPr/>
              <a:t>2</a:t>
            </a:fld>
            <a:endParaRPr lang="en-US" sz="1000"/>
          </a:p>
        </p:txBody>
      </p:sp>
      <p:pic>
        <p:nvPicPr>
          <p:cNvPr id="7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</a:t>
            </a:r>
            <a:r>
              <a:rPr lang="fr" sz="2000" dirty="0" smtClean="0">
                <a:solidFill>
                  <a:schemeClr val="tx1"/>
                </a:solidFill>
              </a:rPr>
              <a:t>D'ÉNERGIE </a:t>
            </a:r>
            <a:r>
              <a:rPr lang="fr" sz="2000" dirty="0" smtClean="0">
                <a:solidFill>
                  <a:srgbClr val="FF0000"/>
                </a:solidFill>
              </a:rPr>
              <a:t>?????????</a:t>
            </a:r>
            <a:r>
              <a:rPr lang="fr" sz="2000" dirty="0" smtClean="0">
                <a:solidFill>
                  <a:schemeClr val="tx1"/>
                </a:solidFill>
              </a:rPr>
              <a:t> 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306989" y="3873756"/>
            <a:ext cx="1343702" cy="1464893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grpSp>
        <p:nvGrpSpPr>
          <p:cNvPr id="6" name="Group 5"/>
          <p:cNvGrpSpPr/>
          <p:nvPr/>
        </p:nvGrpSpPr>
        <p:grpSpPr>
          <a:xfrm>
            <a:off x="4619855" y="3717732"/>
            <a:ext cx="4442496" cy="2251758"/>
            <a:chOff x="4814047" y="3469331"/>
            <a:chExt cx="4442496" cy="2251758"/>
          </a:xfrm>
        </p:grpSpPr>
        <p:sp>
          <p:nvSpPr>
            <p:cNvPr id="13" name="Text Box 2"/>
            <p:cNvSpPr txBox="1">
              <a:spLocks noChangeArrowheads="1"/>
            </p:cNvSpPr>
            <p:nvPr/>
          </p:nvSpPr>
          <p:spPr bwMode="auto">
            <a:xfrm>
              <a:off x="6766843" y="3469331"/>
              <a:ext cx="2377157" cy="738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 eaLnBrk="1" hangingPunct="1"/>
              <a:r>
                <a:rPr lang="fr" sz="1400" b="1" dirty="0">
                  <a:solidFill>
                    <a:srgbClr val="000066"/>
                  </a:solidFill>
                  <a:latin typeface="+mn-lt"/>
                </a:rPr>
                <a:t>RED : Directive Energies Renouvelables </a:t>
              </a:r>
              <a:r>
                <a:rPr lang="fr" sz="1400" b="1" dirty="0">
                  <a:solidFill>
                    <a:srgbClr val="000066"/>
                  </a:solidFill>
                </a:rPr>
                <a:t>2018/2001</a:t>
              </a:r>
            </a:p>
            <a:p>
              <a:pPr algn="r" eaLnBrk="1" hangingPunct="1"/>
              <a:endParaRPr lang="en-US" sz="1400" b="1" dirty="0">
                <a:solidFill>
                  <a:srgbClr val="000066"/>
                </a:solidFill>
                <a:latin typeface="+mn-lt"/>
              </a:endParaRPr>
            </a:p>
          </p:txBody>
        </p:sp>
        <p:pic>
          <p:nvPicPr>
            <p:cNvPr id="15" name="Picture 10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6143" y="3991037"/>
              <a:ext cx="411480" cy="27432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7402" y="4465879"/>
              <a:ext cx="331427" cy="350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13773" y="4477943"/>
              <a:ext cx="780257" cy="374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5546" y="3904039"/>
              <a:ext cx="917031" cy="912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Rectangle 18"/>
            <p:cNvSpPr/>
            <p:nvPr/>
          </p:nvSpPr>
          <p:spPr>
            <a:xfrm>
              <a:off x="4814047" y="4972522"/>
              <a:ext cx="4442496" cy="4462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fr" sz="1100" b="1" kern="0" dirty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4F81BD">
                      <a:satMod val="200000"/>
                      <a:tint val="3000"/>
                    </a:srgbClr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</a:rPr>
                <a:t>Nouveau paquet de 8 propositions législatives différentes pour</a:t>
              </a:r>
              <a:endParaRPr kumimoji="0" lang="el-GR" sz="1100" b="1" i="0" u="none" strike="noStrike" kern="0" cap="none" spc="0" normalizeH="0" baseline="0" noProof="0" dirty="0">
                <a:ln w="900" cmpd="sng">
                  <a:solidFill>
                    <a:srgbClr val="4F81BD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4F81BD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uLnTx/>
                <a:uFillTx/>
              </a:endParaRPr>
            </a:p>
            <a:p>
              <a:pPr lvl="0" algn="ctr">
                <a:defRPr/>
              </a:pPr>
              <a:r>
                <a:rPr kumimoji="0" lang="fr" sz="1200" b="1" i="0" u="none" strike="noStrike" kern="0" cap="none" spc="0" normalizeH="0" baseline="0" noProof="0" dirty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006600"/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  <a:uLnTx/>
                  <a:uFillTx/>
                  <a:latin typeface="Arimo"/>
                </a:rPr>
                <a:t>« </a:t>
              </a:r>
              <a:r>
                <a:rPr lang="fr" sz="1200" b="1" i="1" kern="0" dirty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006600"/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  <a:latin typeface="Arimo"/>
                </a:rPr>
                <a:t>Paquet Énergie propre pour tous les Européens </a:t>
              </a:r>
              <a:r>
                <a:rPr kumimoji="0" lang="fr" sz="1200" b="1" i="0" u="none" strike="noStrike" kern="0" cap="none" spc="0" normalizeH="0" baseline="0" noProof="0" dirty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006600"/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  <a:uLnTx/>
                  <a:uFillTx/>
                  <a:latin typeface="Arimo"/>
                </a:rPr>
                <a:t>»</a:t>
              </a:r>
              <a:endParaRPr kumimoji="0" lang="en-US" sz="1200" b="1" i="0" u="none" strike="noStrike" kern="0" cap="none" spc="0" normalizeH="0" baseline="0" noProof="0" dirty="0">
                <a:ln w="900" cmpd="sng">
                  <a:solidFill>
                    <a:srgbClr val="4F81BD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6600"/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uLnTx/>
                <a:uFillTx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957323" y="5536423"/>
              <a:ext cx="3203120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fr" sz="600" b="1" dirty="0">
                  <a:solidFill>
                    <a:srgbClr val="006600"/>
                  </a:solidFill>
                  <a:latin typeface="Arial Narrow" panose="020B0606020202030204" pitchFamily="34" charset="0"/>
                  <a:hlinkClick r:id="rId9"/>
                </a:rPr>
                <a:t>https://ec.europa.eu/energy/en/topics/energy-strategy-and-energy-union/clean-energy-all-europeans</a:t>
              </a:r>
              <a:r>
                <a:rPr lang="fr" sz="600" b="1" dirty="0">
                  <a:solidFill>
                    <a:srgbClr val="006600"/>
                  </a:solidFill>
                  <a:latin typeface="Arial Narrow" panose="020B0606020202030204" pitchFamily="34" charset="0"/>
                </a:rPr>
                <a:t> </a:t>
              </a:r>
            </a:p>
          </p:txBody>
        </p:sp>
      </p:grpSp>
      <p:grpSp>
        <p:nvGrpSpPr>
          <p:cNvPr id="3" name="Groupe 2">
            <a:extLst>
              <a:ext uri="{FF2B5EF4-FFF2-40B4-BE49-F238E27FC236}">
                <a16:creationId xmlns="" xmlns:a16="http://schemas.microsoft.com/office/drawing/2014/main" id="{C5C2D7CA-34DB-BB30-ADB3-87906ED7E850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9" name="Image 8">
              <a:extLst>
                <a:ext uri="{FF2B5EF4-FFF2-40B4-BE49-F238E27FC236}">
                  <a16:creationId xmlns="" xmlns:a16="http://schemas.microsoft.com/office/drawing/2014/main" id="{0F6AEE62-D506-77BF-C451-B9E24618782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0" name="ZoneTexte 9">
              <a:extLst>
                <a:ext uri="{FF2B5EF4-FFF2-40B4-BE49-F238E27FC236}">
                  <a16:creationId xmlns="" xmlns:a16="http://schemas.microsoft.com/office/drawing/2014/main" id="{689228F4-4404-4FB1-54F6-7671D0A2DC22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734BB8ED-7F81-A2F9-35E8-CCA7CACFD845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="" xmlns:a16="http://schemas.microsoft.com/office/drawing/2014/main" id="{F18C2552-3A88-8B67-CA44-65198D2F571F}"/>
              </a:ext>
            </a:extLst>
          </p:cNvPr>
          <p:cNvSpPr txBox="1"/>
          <p:nvPr/>
        </p:nvSpPr>
        <p:spPr>
          <a:xfrm>
            <a:off x="3490963" y="4993297"/>
            <a:ext cx="814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Electrique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="" xmlns:a16="http://schemas.microsoft.com/office/drawing/2014/main" id="{7EF54E6B-2E6E-6AB2-3B69-91D0FF4F72B0}"/>
              </a:ext>
            </a:extLst>
          </p:cNvPr>
          <p:cNvSpPr txBox="1"/>
          <p:nvPr/>
        </p:nvSpPr>
        <p:spPr>
          <a:xfrm>
            <a:off x="1623034" y="4993296"/>
            <a:ext cx="865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Thermique</a:t>
            </a:r>
          </a:p>
        </p:txBody>
      </p:sp>
    </p:spTree>
    <p:extLst>
      <p:ext uri="{BB962C8B-B14F-4D97-AF65-F5344CB8AC3E}">
        <p14:creationId xmlns="" xmlns:p14="http://schemas.microsoft.com/office/powerpoint/2010/main" val="4029524149"/>
      </p:ext>
    </p:extLst>
  </p:cSld>
  <p:clrMapOvr>
    <a:masterClrMapping/>
  </p:clrMapOvr>
  <p:transition advTm="3614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57254"/>
          </a:xfrm>
        </p:spPr>
        <p:txBody>
          <a:bodyPr/>
          <a:lstStyle/>
          <a:p>
            <a:fld id="{243FB592-B9A9-49AA-A86F-4031F7B97808}" type="slidenum">
              <a:rPr lang="en-US" sz="1000" smtClean="0"/>
              <a:pPr/>
              <a:t>20</a:t>
            </a:fld>
            <a:endParaRPr lang="en-US" sz="1000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RÉFÉRENCES et NORMES</a:t>
            </a:r>
            <a:endParaRPr lang="it-IT" sz="1800" dirty="0"/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88175" y="1746054"/>
            <a:ext cx="8855825" cy="4519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>
              <a:spcBef>
                <a:spcPts val="0"/>
              </a:spcBef>
              <a:buNone/>
            </a:pPr>
            <a:r>
              <a:rPr lang="fr" sz="1800" b="1" dirty="0"/>
              <a:t>RED 2018. </a:t>
            </a:r>
            <a:r>
              <a:rPr lang="fr" sz="1800" dirty="0"/>
              <a:t>Directive (UE) 2018/2001 du Parlement européen et du Conseil du 11 décembre 2018 concernant la promotion de l'utilisation de l'énergie produite à partir de sources renouvelables (refonte). Bruxelles : Commission européenne. http://data.europa.eu/eli/dir/2018/2001/oj _</a:t>
            </a:r>
            <a:endParaRPr lang="en-US" sz="1800" dirty="0"/>
          </a:p>
          <a:p>
            <a:pPr marL="0" indent="0">
              <a:spcBef>
                <a:spcPts val="0"/>
              </a:spcBef>
              <a:buNone/>
            </a:pPr>
            <a:r>
              <a:rPr lang="fr" sz="1800" b="1" dirty="0"/>
              <a:t>2013/114/UE </a:t>
            </a:r>
            <a:r>
              <a:rPr lang="fr" sz="1800" dirty="0"/>
              <a:t>: Décision de la Commission du 1er mars 2013</a:t>
            </a:r>
          </a:p>
          <a:p>
            <a:pPr marL="395288" lvl="0" indent="-395288">
              <a:spcBef>
                <a:spcPts val="0"/>
              </a:spcBef>
              <a:buNone/>
            </a:pPr>
            <a:r>
              <a:rPr lang="fr" sz="1800" b="1" dirty="0"/>
              <a:t>EN 15603</a:t>
            </a:r>
            <a:r>
              <a:rPr lang="fr" sz="1800" dirty="0"/>
              <a:t> :2008 - Performance énergétique des bâtiments. Consommation globale d'énergie et définition des cotes énergétiques. Bruxelles : Comité européen de normalisation .</a:t>
            </a:r>
          </a:p>
          <a:p>
            <a:pPr marL="395288" lvl="0" indent="-395288">
              <a:spcBef>
                <a:spcPts val="0"/>
              </a:spcBef>
              <a:buNone/>
            </a:pPr>
            <a:r>
              <a:rPr lang="fr" sz="1800" b="1" dirty="0"/>
              <a:t>EN 13790</a:t>
            </a:r>
            <a:r>
              <a:rPr lang="fr" sz="1800" dirty="0"/>
              <a:t> :2008 - Performance énergétique des bâtiments. Calcul de la consommation d'énergie pour le chauffage et le refroidissement des locaux. Bruxelles : Comité européen de normalisation.</a:t>
            </a:r>
          </a:p>
          <a:p>
            <a:pPr marL="395288" indent="-395288">
              <a:spcBef>
                <a:spcPts val="0"/>
              </a:spcBef>
              <a:buNone/>
            </a:pPr>
            <a:r>
              <a:rPr lang="fr" sz="1800" b="1" dirty="0"/>
              <a:t>Niveau(x ) </a:t>
            </a:r>
            <a:r>
              <a:rPr lang="fr" sz="1800" dirty="0"/>
              <a:t>Partie 1-2 – Version bêta. Bruxelles : Commission européenne. https://environment.ec.europa.eu/topics/circular-economy/levels_en _</a:t>
            </a:r>
            <a:endParaRPr lang="el-GR" sz="1800" dirty="0"/>
          </a:p>
          <a:p>
            <a:pPr marL="395288" indent="-395288">
              <a:spcBef>
                <a:spcPts val="0"/>
              </a:spcBef>
              <a:buNone/>
            </a:pPr>
            <a:endParaRPr lang="it-IT" sz="1800" dirty="0"/>
          </a:p>
          <a:p>
            <a:pPr marL="395288" lvl="0" indent="-395288">
              <a:spcBef>
                <a:spcPts val="0"/>
              </a:spcBef>
              <a:buNone/>
            </a:pPr>
            <a:endParaRPr lang="it-IT" sz="1800" dirty="0"/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C978FEFE-A063-CCCA-479A-C2EE78412FE4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7A0464B6-1CCA-DB72-9EC3-7DBD5ACC1E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3E033F41-2410-4154-7C47-CA2534CB8BE8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D3D2A7ED-F9CC-6D6E-567E-82F9CC5BA0A9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4045704322"/>
      </p:ext>
    </p:extLst>
  </p:cSld>
  <p:clrMapOvr>
    <a:masterClrMapping/>
  </p:clrMapOvr>
  <p:transition advTm="658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399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RÉFÉRENCES et NORMES</a:t>
            </a:r>
            <a:endParaRPr lang="it-IT" dirty="0"/>
          </a:p>
        </p:txBody>
      </p:sp>
      <p:sp>
        <p:nvSpPr>
          <p:cNvPr id="10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86981ABE-4918-3A98-6D46-B46014F17989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DAC7755A-7CFA-EBBB-746D-16618E0EE2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D7B4866B-0758-C9DF-0DAF-8D8C4F517BC4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4E948495-AD82-C2B5-D612-27B917C52ACE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8C55665F-7506-D53A-6981-9C30AC8E80D0}"/>
              </a:ext>
            </a:extLst>
          </p:cNvPr>
          <p:cNvSpPr/>
          <p:nvPr/>
        </p:nvSpPr>
        <p:spPr>
          <a:xfrm>
            <a:off x="352982" y="1431985"/>
            <a:ext cx="87910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sz="1600" dirty="0">
                <a:solidFill>
                  <a:schemeClr val="accent1"/>
                </a:solidFill>
              </a:rPr>
              <a:t>https://ec.europa.eu/energy/en/topics/energy-strategy-and-energy-union/clean-energy-all-europeans _</a:t>
            </a:r>
          </a:p>
          <a:p>
            <a:endParaRPr lang="en-US" sz="1600" dirty="0"/>
          </a:p>
        </p:txBody>
      </p:sp>
      <p:pic>
        <p:nvPicPr>
          <p:cNvPr id="12" name="Image 11">
            <a:extLst>
              <a:ext uri="{FF2B5EF4-FFF2-40B4-BE49-F238E27FC236}">
                <a16:creationId xmlns="" xmlns:a16="http://schemas.microsoft.com/office/drawing/2014/main" id="{F2AA9143-F82B-1C41-774A-4EAC03E4CC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9419" y="1857346"/>
            <a:ext cx="5722533" cy="39893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24008581"/>
      </p:ext>
    </p:extLst>
  </p:cSld>
  <p:clrMapOvr>
    <a:masterClrMapping/>
  </p:clrMapOvr>
  <p:transition advTm="647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6387"/>
            <a:ext cx="2133600" cy="237323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fr" b="1" dirty="0">
                <a:latin typeface="Calibri" panose="020F0502020204030204" pitchFamily="34" charset="0"/>
                <a:cs typeface="Calibri" panose="020F0502020204030204" pitchFamily="34" charset="0"/>
              </a:rPr>
              <a:t>EXEMPLE - </a:t>
            </a: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PHASE DE CONCEPTION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grpSp>
        <p:nvGrpSpPr>
          <p:cNvPr id="4" name="Groupe 3">
            <a:extLst>
              <a:ext uri="{FF2B5EF4-FFF2-40B4-BE49-F238E27FC236}">
                <a16:creationId xmlns="" xmlns:a16="http://schemas.microsoft.com/office/drawing/2014/main" id="{54255EF8-1645-0142-617C-80C0A5C56E4E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6" name="Image 5">
              <a:extLst>
                <a:ext uri="{FF2B5EF4-FFF2-40B4-BE49-F238E27FC236}">
                  <a16:creationId xmlns="" xmlns:a16="http://schemas.microsoft.com/office/drawing/2014/main" id="{F955ECC9-6F51-909C-47A8-84644AAADF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="" xmlns:a16="http://schemas.microsoft.com/office/drawing/2014/main" id="{D66BB6C3-5790-1576-DC16-FBEFC76134A5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D62E3162-AB39-34CE-6FA5-A8C77C696B18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49886790"/>
      </p:ext>
    </p:extLst>
  </p:cSld>
  <p:clrMapOvr>
    <a:masterClrMapping/>
  </p:clrMapOvr>
  <p:transition advTm="556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49390"/>
            <a:ext cx="2133600" cy="308610"/>
          </a:xfrm>
        </p:spPr>
        <p:txBody>
          <a:bodyPr/>
          <a:lstStyle/>
          <a:p>
            <a:fld id="{243FB592-B9A9-49AA-A86F-4031F7B97808}" type="slidenum">
              <a:rPr lang="en-US" sz="1000" smtClean="0"/>
              <a:pPr/>
              <a:t>23</a:t>
            </a:fld>
            <a:endParaRPr lang="en-US" sz="1000"/>
          </a:p>
        </p:txBody>
      </p:sp>
      <p:sp>
        <p:nvSpPr>
          <p:cNvPr id="10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6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251794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fr" sz="1600" dirty="0">
                <a:cs typeface="Calibri" panose="020F0502020204030204" pitchFamily="34" charset="0"/>
              </a:rPr>
              <a:t>Un nouvel immeuble de bureaux est conçu en Grèce avec un système HVAC central desservi par des pompes à chaleur à haut rendement. L'électricité est le seul vecteur énergétique utilisé dans le bâtiment . </a:t>
            </a:r>
            <a:r>
              <a:rPr lang="fr" sz="1600" dirty="0"/>
              <a:t>De plus, le photovoltaïque intégré au bâtiment (30 </a:t>
            </a:r>
            <a:r>
              <a:rPr lang="fr" sz="1600" dirty="0" err="1"/>
              <a:t>kWc ) est utilisé pour fournir </a:t>
            </a:r>
            <a:r>
              <a:rPr lang="fr" sz="1600" baseline="-25000" dirty="0" err="1"/>
              <a:t>de </a:t>
            </a:r>
            <a:r>
              <a:rPr lang="fr" sz="1600" dirty="0"/>
              <a:t>l'électricité aux services techniques du bâtiment.</a:t>
            </a:r>
            <a:endParaRPr lang="en-US" sz="160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1100" dirty="0">
              <a:cs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fr" sz="1600" b="1" i="1" dirty="0">
                <a:cs typeface="Calibri" panose="020F0502020204030204" pitchFamily="34" charset="0"/>
              </a:rPr>
              <a:t>Données disponibles </a:t>
            </a:r>
            <a:r>
              <a:rPr lang="fr" sz="1600" i="1" dirty="0">
                <a:cs typeface="Calibri" panose="020F0502020204030204" pitchFamily="34" charset="0"/>
              </a:rPr>
              <a:t>: </a:t>
            </a:r>
            <a:r>
              <a:rPr lang="fr" sz="1600" dirty="0">
                <a:cs typeface="Calibri" panose="020F0502020204030204" pitchFamily="34" charset="0"/>
              </a:rPr>
              <a:t>La </a:t>
            </a:r>
            <a:r>
              <a:rPr lang="fr" sz="1600" b="1" dirty="0">
                <a:cs typeface="Calibri" panose="020F0502020204030204" pitchFamily="34" charset="0"/>
              </a:rPr>
              <a:t>surface intérieure utile </a:t>
            </a:r>
            <a:r>
              <a:rPr lang="fr" sz="1600" dirty="0">
                <a:cs typeface="Calibri" panose="020F0502020204030204" pitchFamily="34" charset="0"/>
              </a:rPr>
              <a:t>est de 2 995,8 m </a:t>
            </a:r>
            <a:r>
              <a:rPr lang="fr" sz="1600" baseline="30000" dirty="0">
                <a:cs typeface="Calibri" panose="020F0502020204030204" pitchFamily="34" charset="0"/>
              </a:rPr>
              <a:t>2 </a:t>
            </a:r>
            <a:r>
              <a:rPr lang="fr" sz="1600" dirty="0">
                <a:cs typeface="Calibri" panose="020F0502020204030204" pitchFamily="34" charset="0"/>
              </a:rPr>
              <a:t>. L' </a:t>
            </a:r>
            <a:r>
              <a:rPr lang="fr" sz="1600" b="1" dirty="0">
                <a:cs typeface="Calibri" panose="020F0502020204030204" pitchFamily="34" charset="0"/>
              </a:rPr>
              <a:t>électricité annuelle calculée </a:t>
            </a:r>
            <a:r>
              <a:rPr lang="fr" sz="1600" dirty="0">
                <a:cs typeface="Calibri" panose="020F0502020204030204" pitchFamily="34" charset="0"/>
              </a:rPr>
              <a:t>du réseau principal fournie pour couvrir la demande de ses services techniques (c'est-à-dire le chauffage, le refroidissement, la ventilation, l'eau chaude sanitaire, l'éclairage, les auxiliaires) est de 215 071,8 </a:t>
            </a:r>
            <a:r>
              <a:rPr lang="fr" sz="1600" dirty="0" err="1">
                <a:cs typeface="Calibri" panose="020F0502020204030204" pitchFamily="34" charset="0"/>
              </a:rPr>
              <a:t>kWh </a:t>
            </a:r>
            <a:r>
              <a:rPr lang="fr" sz="1600" baseline="-25000" dirty="0" err="1">
                <a:cs typeface="Calibri" panose="020F0502020204030204" pitchFamily="34" charset="0"/>
              </a:rPr>
              <a:t>e,Grid </a:t>
            </a:r>
            <a:r>
              <a:rPr lang="fr" sz="1600" baseline="-25000" dirty="0">
                <a:cs typeface="Calibri" panose="020F0502020204030204" pitchFamily="34" charset="0"/>
              </a:rPr>
              <a:t>. </a:t>
            </a:r>
            <a:r>
              <a:rPr lang="fr" sz="1600" dirty="0"/>
              <a:t>Les simulations pour le type spécifique de PV, l'emplacement, l'orientation, </a:t>
            </a:r>
            <a:r>
              <a:rPr lang="fr" sz="1600" dirty="0" err="1"/>
              <a:t>etc. </a:t>
            </a:r>
            <a:r>
              <a:rPr lang="fr" sz="1600" dirty="0"/>
              <a:t>, ont fourni une estimation de la </a:t>
            </a:r>
            <a:r>
              <a:rPr lang="fr" sz="1600" b="1" dirty="0"/>
              <a:t>production annuelle d'électricité à partir d'énergies renouvelables </a:t>
            </a:r>
            <a:r>
              <a:rPr lang="fr" sz="1600" dirty="0"/>
              <a:t>de 40 170,4 </a:t>
            </a:r>
            <a:r>
              <a:rPr lang="fr" sz="1600" dirty="0" err="1"/>
              <a:t>kWh </a:t>
            </a:r>
            <a:r>
              <a:rPr lang="fr" sz="1600" baseline="-25000" dirty="0" err="1"/>
              <a:t>e,RES</a:t>
            </a:r>
            <a:endParaRPr lang="en-US" sz="1600" baseline="-25000" dirty="0"/>
          </a:p>
        </p:txBody>
      </p:sp>
      <p:grpSp>
        <p:nvGrpSpPr>
          <p:cNvPr id="8" name="Group 7"/>
          <p:cNvGrpSpPr/>
          <p:nvPr/>
        </p:nvGrpSpPr>
        <p:grpSpPr>
          <a:xfrm>
            <a:off x="344170" y="4511196"/>
            <a:ext cx="8514080" cy="1199511"/>
            <a:chOff x="314960" y="4411316"/>
            <a:chExt cx="8514080" cy="998859"/>
          </a:xfrm>
        </p:grpSpPr>
        <p:sp>
          <p:nvSpPr>
            <p:cNvPr id="9" name="Segnaposto contenuto 2">
              <a:extLst>
                <a:ext uri="{FF2B5EF4-FFF2-40B4-BE49-F238E27FC236}">
                  <a16:creationId xmlns=""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4"/>
              <a:ext cx="8514080" cy="87985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fr" sz="1600" b="1" dirty="0"/>
                <a:t>                     Calculez le rapport en pourcentage entre la quantité d'électricité produite à partir de sources renouvelables et la consommation finale totale d'énergie électrique du réseau principal </a:t>
              </a:r>
              <a:r>
                <a:rPr lang="fr" sz="1600" dirty="0"/>
                <a:t>.</a:t>
              </a:r>
              <a:endParaRPr lang="en-US" sz="16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990" y="4411316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7ACF3F29-16A8-92BB-E4D1-6F465844516D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C4785F3C-6897-D34D-3CD1-1B58FA0246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D8BEEFC1-303F-6F25-46A1-EA22037FF2D4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3BB643E6-7C5D-ED5D-236D-11072AAEC22D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82148093"/>
      </p:ext>
    </p:extLst>
  </p:cSld>
  <p:clrMapOvr>
    <a:masterClrMapping/>
  </p:clrMapOvr>
  <p:transition advTm="2909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28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28602" y="2281983"/>
            <a:ext cx="7189468" cy="5319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1800" b="1" dirty="0">
                <a:cs typeface="Calibri" panose="020F0502020204030204" pitchFamily="34" charset="0"/>
              </a:rPr>
              <a:t>électricité annuelle calculée livrée au bâtiment </a:t>
            </a:r>
            <a:r>
              <a:rPr lang="fr" sz="1800" dirty="0">
                <a:cs typeface="Calibri" panose="020F0502020204030204" pitchFamily="34" charset="0"/>
              </a:rPr>
              <a:t>est de 215 071,8 </a:t>
            </a:r>
            <a:r>
              <a:rPr lang="fr" sz="1800" dirty="0" err="1">
                <a:cs typeface="Calibri" panose="020F0502020204030204" pitchFamily="34" charset="0"/>
              </a:rPr>
              <a:t>kWh </a:t>
            </a:r>
            <a:r>
              <a:rPr lang="fr" sz="1800" baseline="-25000" dirty="0" err="1">
                <a:cs typeface="Calibri" panose="020F0502020204030204" pitchFamily="34" charset="0"/>
              </a:rPr>
              <a:t>e,Grid</a:t>
            </a:r>
            <a:endParaRPr lang="en-US" sz="18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cs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087417" y="986504"/>
            <a:ext cx="898131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b="1" i="1" dirty="0">
                <a:cs typeface="Calibri" panose="020F0502020204030204" pitchFamily="34" charset="0"/>
              </a:rPr>
              <a:t>Étape 1</a:t>
            </a:r>
            <a:endParaRPr lang="el-GR" dirty="0"/>
          </a:p>
        </p:txBody>
      </p:sp>
      <p:sp>
        <p:nvSpPr>
          <p:cNvPr id="30" name="Rectangle 29"/>
          <p:cNvSpPr/>
          <p:nvPr/>
        </p:nvSpPr>
        <p:spPr>
          <a:xfrm>
            <a:off x="228602" y="1037690"/>
            <a:ext cx="74294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fr" b="1" dirty="0">
                <a:cs typeface="Calibri" panose="020F0502020204030204" pitchFamily="34" charset="0"/>
              </a:rPr>
              <a:t>production annuelle calculée d'électricité à partir d'énergies renouvelables </a:t>
            </a:r>
            <a:r>
              <a:rPr lang="fr" dirty="0">
                <a:cs typeface="Calibri" panose="020F0502020204030204" pitchFamily="34" charset="0"/>
              </a:rPr>
              <a:t>est de 40 170,4 </a:t>
            </a:r>
            <a:r>
              <a:rPr lang="fr" dirty="0" err="1">
                <a:cs typeface="Calibri" panose="020F0502020204030204" pitchFamily="34" charset="0"/>
              </a:rPr>
              <a:t>kWh </a:t>
            </a:r>
            <a:r>
              <a:rPr lang="fr" baseline="-25000" dirty="0" err="1">
                <a:cs typeface="Calibri" panose="020F0502020204030204" pitchFamily="34" charset="0"/>
              </a:rPr>
              <a:t>e,RES</a:t>
            </a:r>
            <a:endParaRPr lang="en-US" baseline="-25000" dirty="0">
              <a:cs typeface="Calibri" panose="020F050202020403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87417" y="2147998"/>
            <a:ext cx="898131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b="1" i="1" dirty="0">
                <a:cs typeface="Calibri" panose="020F0502020204030204" pitchFamily="34" charset="0"/>
              </a:rPr>
              <a:t>Étape 2</a:t>
            </a:r>
            <a:endParaRPr lang="el-GR" dirty="0"/>
          </a:p>
        </p:txBody>
      </p:sp>
      <p:sp>
        <p:nvSpPr>
          <p:cNvPr id="32" name="Rectangle 31"/>
          <p:cNvSpPr/>
          <p:nvPr/>
        </p:nvSpPr>
        <p:spPr>
          <a:xfrm>
            <a:off x="8087418" y="3395996"/>
            <a:ext cx="898131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b="1" i="1" dirty="0">
                <a:cs typeface="Calibri" panose="020F0502020204030204" pitchFamily="34" charset="0"/>
              </a:rPr>
              <a:t>Étape 3</a:t>
            </a:r>
            <a:endParaRPr lang="el-GR" dirty="0"/>
          </a:p>
        </p:txBody>
      </p:sp>
      <p:sp>
        <p:nvSpPr>
          <p:cNvPr id="37" name="Rectangle 36"/>
          <p:cNvSpPr/>
          <p:nvPr/>
        </p:nvSpPr>
        <p:spPr>
          <a:xfrm>
            <a:off x="228602" y="3301915"/>
            <a:ext cx="68969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b="1" dirty="0"/>
              <a:t>Calculer l' énergie électrique totale (RES &amp; conventionnelle)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09498" y="3765328"/>
            <a:ext cx="71795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dirty="0">
                <a:cs typeface="Calibri" panose="020F0502020204030204" pitchFamily="34" charset="0"/>
              </a:rPr>
              <a:t>40 170,4 </a:t>
            </a:r>
            <a:r>
              <a:rPr lang="fr" dirty="0" err="1">
                <a:cs typeface="Calibri" panose="020F0502020204030204" pitchFamily="34" charset="0"/>
              </a:rPr>
              <a:t>kWh </a:t>
            </a:r>
            <a:r>
              <a:rPr lang="fr" baseline="-25000" dirty="0" err="1">
                <a:cs typeface="Calibri" panose="020F0502020204030204" pitchFamily="34" charset="0"/>
              </a:rPr>
              <a:t>e,RES </a:t>
            </a:r>
            <a:r>
              <a:rPr lang="fr" dirty="0">
                <a:cs typeface="Calibri" panose="020F0502020204030204" pitchFamily="34" charset="0"/>
              </a:rPr>
              <a:t>+ 215 071,8 </a:t>
            </a:r>
            <a:r>
              <a:rPr lang="fr" dirty="0" err="1">
                <a:cs typeface="Calibri" panose="020F0502020204030204" pitchFamily="34" charset="0"/>
              </a:rPr>
              <a:t>kWh </a:t>
            </a:r>
            <a:r>
              <a:rPr lang="fr" baseline="-25000" dirty="0" err="1">
                <a:cs typeface="Calibri" panose="020F0502020204030204" pitchFamily="34" charset="0"/>
              </a:rPr>
              <a:t>e,Réseau</a:t>
            </a:r>
            <a:r>
              <a:rPr lang="fr" b="1" baseline="-25000" dirty="0"/>
              <a:t> </a:t>
            </a:r>
            <a:r>
              <a:rPr lang="fr" b="1" dirty="0"/>
              <a:t>= 255 242,2 </a:t>
            </a:r>
            <a:r>
              <a:rPr lang="fr" b="1" dirty="0" err="1"/>
              <a:t>kWh </a:t>
            </a:r>
            <a:r>
              <a:rPr lang="fr" b="1" baseline="-25000" dirty="0" err="1"/>
              <a:t>e,t</a:t>
            </a:r>
            <a:r>
              <a:rPr lang="fr" b="1" baseline="-25000" dirty="0"/>
              <a:t> </a:t>
            </a:r>
            <a:endParaRPr lang="en-US" b="1" baseline="-25000" dirty="0"/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C388A30C-F1CE-89D7-9DC7-4C7CCD9E3685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686B2BA1-B474-1ADE-5231-6D929D41CC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37E0F13F-6B64-36D3-BE29-01136DD4CCC7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D5A71FC8-BDF3-6FF0-3F08-D296AB4DCD07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663276486"/>
      </p:ext>
    </p:extLst>
  </p:cSld>
  <p:clrMapOvr>
    <a:masterClrMapping/>
  </p:clrMapOvr>
  <p:transition advTm="2316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5167953"/>
            <a:ext cx="2133600" cy="297180"/>
          </a:xfrm>
        </p:spPr>
        <p:txBody>
          <a:bodyPr/>
          <a:lstStyle/>
          <a:p>
            <a:fld id="{243FB592-B9A9-49AA-A86F-4031F7B97808}" type="slidenum">
              <a:rPr lang="en-US" sz="1000" smtClean="0"/>
              <a:pPr/>
              <a:t>25</a:t>
            </a:fld>
            <a:endParaRPr lang="en-US" sz="1000"/>
          </a:p>
        </p:txBody>
      </p:sp>
      <p:sp>
        <p:nvSpPr>
          <p:cNvPr id="10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087419" y="1073321"/>
            <a:ext cx="898131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b="1" i="1" dirty="0">
                <a:cs typeface="Calibri" panose="020F0502020204030204" pitchFamily="34" charset="0"/>
              </a:rPr>
              <a:t>Étape 4</a:t>
            </a:r>
            <a:endParaRPr lang="el-GR" dirty="0"/>
          </a:p>
        </p:txBody>
      </p:sp>
      <p:sp>
        <p:nvSpPr>
          <p:cNvPr id="33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28602" y="1267308"/>
            <a:ext cx="8541382" cy="5319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1600" b="1" dirty="0">
                <a:cs typeface="Calibri" panose="020F0502020204030204" pitchFamily="34" charset="0"/>
              </a:rPr>
              <a:t>Calculer le rapport en pourcentage</a:t>
            </a:r>
            <a:endParaRPr lang="en-US" sz="16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cs typeface="Calibri" panose="020F050202020403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00304" y="1728728"/>
            <a:ext cx="8862584" cy="3018736"/>
            <a:chOff x="489671" y="2927853"/>
            <a:chExt cx="8862584" cy="3018736"/>
          </a:xfrm>
        </p:grpSpPr>
        <p:grpSp>
          <p:nvGrpSpPr>
            <p:cNvPr id="12" name="Group 11"/>
            <p:cNvGrpSpPr/>
            <p:nvPr/>
          </p:nvGrpSpPr>
          <p:grpSpPr>
            <a:xfrm>
              <a:off x="5963944" y="3311809"/>
              <a:ext cx="3388311" cy="1747344"/>
              <a:chOff x="-4135367" y="3632928"/>
              <a:chExt cx="3388311" cy="1747344"/>
            </a:xfrm>
          </p:grpSpPr>
          <p:pic>
            <p:nvPicPr>
              <p:cNvPr id="13" name="Picture 4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3822990" y="3632928"/>
                <a:ext cx="2643338" cy="17473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Text Box 2"/>
              <p:cNvSpPr txBox="1">
                <a:spLocks noChangeArrowheads="1"/>
              </p:cNvSpPr>
              <p:nvPr/>
            </p:nvSpPr>
            <p:spPr bwMode="auto">
              <a:xfrm>
                <a:off x="-4135367" y="4412006"/>
                <a:ext cx="3388311" cy="6771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defTabSz="457200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" sz="2000" b="1" u="sng" kern="0" spc="50" dirty="0">
                    <a:ln w="11430"/>
                    <a:solidFill>
                      <a:srgbClr val="FF0000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Arial Black" pitchFamily="34" charset="0"/>
                    <a:cs typeface="Arial" charset="0"/>
                  </a:rPr>
                  <a:t>15,7 </a:t>
                </a:r>
                <a:r>
                  <a:rPr lang="fr" sz="1800" b="1" u="sng" kern="0" spc="50" dirty="0">
                    <a:ln w="11430"/>
                    <a:solidFill>
                      <a:srgbClr val="FF0000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Arial Black" pitchFamily="34" charset="0"/>
                    <a:cs typeface="Arial" charset="0"/>
                  </a:rPr>
                  <a:t>% </a:t>
                </a:r>
              </a:p>
              <a:p>
                <a:pPr algn="ctr" defTabSz="457200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" sz="1800" b="1" kern="0" spc="50" dirty="0">
                    <a:ln w="11430"/>
                    <a:solidFill>
                      <a:srgbClr val="FF0000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Arial Black" pitchFamily="34" charset="0"/>
                    <a:cs typeface="Arial" charset="0"/>
                  </a:rPr>
                  <a:t>SER Électrique</a:t>
                </a:r>
                <a:endParaRPr lang="el-GR" sz="1800" b="1" kern="0" spc="50" baseline="30000" dirty="0">
                  <a:ln w="11430"/>
                  <a:solidFill>
                    <a:srgbClr val="FF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 Black" pitchFamily="34" charset="0"/>
                  <a:cs typeface="Arial" charset="0"/>
                </a:endParaRP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489671" y="3073174"/>
              <a:ext cx="6259774" cy="2806526"/>
              <a:chOff x="581676" y="1815465"/>
              <a:chExt cx="6259774" cy="2806526"/>
            </a:xfrm>
          </p:grpSpPr>
          <p:sp>
            <p:nvSpPr>
              <p:cNvPr id="4" name="Rounded Rectangle 3"/>
              <p:cNvSpPr/>
              <p:nvPr/>
            </p:nvSpPr>
            <p:spPr>
              <a:xfrm>
                <a:off x="2395789" y="3653695"/>
                <a:ext cx="2194560" cy="968291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ts val="2500"/>
                  </a:lnSpc>
                </a:pPr>
                <a:r>
                  <a:rPr lang="fr" sz="2000" b="1" u="sng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255 242,2</a:t>
                </a:r>
              </a:p>
              <a:p>
                <a:pPr algn="ctr">
                  <a:lnSpc>
                    <a:spcPts val="2500"/>
                  </a:lnSpc>
                </a:pPr>
                <a:r>
                  <a:rPr lang="fr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Énergie électrique totale ( </a:t>
                </a:r>
                <a:r>
                  <a:rPr lang="fr" sz="16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kWh </a:t>
                </a:r>
                <a:r>
                  <a:rPr lang="fr" sz="1600" b="1" baseline="-25000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e,TOTAL </a:t>
                </a:r>
                <a:r>
                  <a:rPr lang="fr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</a:p>
            </p:txBody>
          </p:sp>
          <p:sp>
            <p:nvSpPr>
              <p:cNvPr id="6" name="Rounded Rectangle 5"/>
              <p:cNvSpPr/>
              <p:nvPr/>
            </p:nvSpPr>
            <p:spPr>
              <a:xfrm>
                <a:off x="2395789" y="1843504"/>
                <a:ext cx="2194560" cy="968291"/>
              </a:xfrm>
              <a:prstGeom prst="round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bIns="0" rtlCol="0" anchor="ctr"/>
              <a:lstStyle/>
              <a:p>
                <a:pPr algn="ctr">
                  <a:lnSpc>
                    <a:spcPts val="2500"/>
                  </a:lnSpc>
                </a:pPr>
                <a:r>
                  <a:rPr lang="fr" sz="2000" b="1" u="sng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40 170,4</a:t>
                </a:r>
              </a:p>
              <a:p>
                <a:pPr algn="ctr">
                  <a:lnSpc>
                    <a:spcPts val="2500"/>
                  </a:lnSpc>
                </a:pPr>
                <a:r>
                  <a:rPr lang="fr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Électricité à partir de SER ( </a:t>
                </a:r>
                <a:r>
                  <a:rPr lang="fr" sz="14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kWh </a:t>
                </a:r>
                <a:r>
                  <a:rPr lang="fr" sz="1400" b="1" baseline="-25000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e,RES </a:t>
                </a:r>
                <a:r>
                  <a:rPr lang="fr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6376259" y="2684405"/>
                <a:ext cx="465191" cy="76944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fr" sz="4400" b="1" cap="none" spc="0" dirty="0">
                    <a:ln w="11430"/>
                    <a:gradFill>
                      <a:gsLst>
                        <a:gs pos="0">
                          <a:schemeClr val="accent2">
                            <a:tint val="70000"/>
                            <a:satMod val="245000"/>
                          </a:schemeClr>
                        </a:gs>
                        <a:gs pos="75000">
                          <a:schemeClr val="accent2">
                            <a:tint val="90000"/>
                            <a:shade val="60000"/>
                            <a:satMod val="240000"/>
                          </a:schemeClr>
                        </a:gs>
                        <a:gs pos="100000">
                          <a:schemeClr val="accent2">
                            <a:tint val="100000"/>
                            <a:shade val="50000"/>
                            <a:satMod val="240000"/>
                          </a:schemeClr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</a:rPr>
                  <a:t>=</a:t>
                </a: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542832" y="2466107"/>
                <a:ext cx="1867819" cy="76944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fr" sz="4400" b="1" dirty="0">
                    <a:ln w="11430"/>
                    <a:gradFill>
                      <a:gsLst>
                        <a:gs pos="0">
                          <a:schemeClr val="accent2">
                            <a:tint val="70000"/>
                            <a:satMod val="245000"/>
                          </a:schemeClr>
                        </a:gs>
                        <a:gs pos="75000">
                          <a:schemeClr val="accent2">
                            <a:tint val="90000"/>
                            <a:shade val="60000"/>
                            <a:satMod val="240000"/>
                          </a:schemeClr>
                        </a:gs>
                        <a:gs pos="100000">
                          <a:schemeClr val="accent2">
                            <a:tint val="100000"/>
                            <a:shade val="50000"/>
                            <a:satMod val="240000"/>
                          </a:schemeClr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</a:rPr>
                  <a:t>______</a:t>
                </a:r>
                <a:endParaRPr lang="en-US" sz="4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  <p:grpSp>
            <p:nvGrpSpPr>
              <p:cNvPr id="2" name="Group 1"/>
              <p:cNvGrpSpPr/>
              <p:nvPr/>
            </p:nvGrpSpPr>
            <p:grpSpPr>
              <a:xfrm>
                <a:off x="602964" y="1815465"/>
                <a:ext cx="1683254" cy="953916"/>
                <a:chOff x="-979890" y="2515765"/>
                <a:chExt cx="1683254" cy="953916"/>
              </a:xfrm>
            </p:grpSpPr>
            <p:pic>
              <p:nvPicPr>
                <p:cNvPr id="17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=""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466262" y="2515765"/>
                  <a:ext cx="1169626" cy="9539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9" name="Picture 4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=""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956140" y="2627432"/>
                  <a:ext cx="664014" cy="5981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8" name="Rounded Rectangle 17"/>
                <p:cNvSpPr/>
                <p:nvPr/>
              </p:nvSpPr>
              <p:spPr>
                <a:xfrm>
                  <a:off x="-979890" y="2548039"/>
                  <a:ext cx="666974" cy="685184"/>
                </a:xfrm>
                <a:prstGeom prst="round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dirty="0"/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581676" y="3668075"/>
                <a:ext cx="1683254" cy="953916"/>
                <a:chOff x="7458278" y="1387307"/>
                <a:chExt cx="1683254" cy="953916"/>
              </a:xfrm>
            </p:grpSpPr>
            <p:pic>
              <p:nvPicPr>
                <p:cNvPr id="21" name="Picture 20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=""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31733" y="1506604"/>
                  <a:ext cx="340173" cy="54950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2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=""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71906" y="1387307"/>
                  <a:ext cx="1169626" cy="9539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3" name="Rounded Rectangle 22"/>
                <p:cNvSpPr/>
                <p:nvPr/>
              </p:nvSpPr>
              <p:spPr>
                <a:xfrm>
                  <a:off x="7458278" y="1419581"/>
                  <a:ext cx="666974" cy="685184"/>
                </a:xfrm>
                <a:prstGeom prst="round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dirty="0"/>
                </a:p>
              </p:txBody>
            </p:sp>
          </p:grpSp>
        </p:grpSp>
        <p:sp>
          <p:nvSpPr>
            <p:cNvPr id="34" name="Right Brace 33"/>
            <p:cNvSpPr/>
            <p:nvPr/>
          </p:nvSpPr>
          <p:spPr>
            <a:xfrm>
              <a:off x="5545906" y="2927853"/>
              <a:ext cx="667265" cy="3018736"/>
            </a:xfrm>
            <a:prstGeom prst="rightBrac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610223" y="3975556"/>
              <a:ext cx="495649" cy="76944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fr" sz="44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X</a:t>
              </a:r>
              <a:endParaRPr lang="en-US" sz="4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109078" y="4206388"/>
              <a:ext cx="53572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100</a:t>
              </a:r>
              <a:endParaRPr lang="en-GB" dirty="0"/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="" xmlns:a16="http://schemas.microsoft.com/office/drawing/2014/main" id="{1EF0079D-2D2F-379C-2F48-98811A1DBA68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11" name="Image 10">
              <a:extLst>
                <a:ext uri="{FF2B5EF4-FFF2-40B4-BE49-F238E27FC236}">
                  <a16:creationId xmlns="" xmlns:a16="http://schemas.microsoft.com/office/drawing/2014/main" id="{18783C3B-6E82-53EA-6AF6-95586E21421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6" name="ZoneTexte 15">
              <a:extLst>
                <a:ext uri="{FF2B5EF4-FFF2-40B4-BE49-F238E27FC236}">
                  <a16:creationId xmlns="" xmlns:a16="http://schemas.microsoft.com/office/drawing/2014/main" id="{BC58172D-CA72-C84F-CA82-307A336EEF74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BE08EA33-C302-9015-6DF6-29F80E6716E6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913100556"/>
      </p:ext>
    </p:extLst>
  </p:cSld>
  <p:clrMapOvr>
    <a:masterClrMapping/>
  </p:clrMapOvr>
  <p:transition advTm="2316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0820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fr" b="1" dirty="0">
                <a:latin typeface="Calibri" panose="020F0502020204030204" pitchFamily="34" charset="0"/>
                <a:cs typeface="Calibri" panose="020F0502020204030204" pitchFamily="34" charset="0"/>
              </a:rPr>
              <a:t>EXEMPLE - </a:t>
            </a: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ÉTAPE D'OCCUPATION</a:t>
            </a:r>
            <a:endParaRPr lang="it-IT" sz="2400" dirty="0"/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AEB897CA-A6A2-AA93-D4E3-161494C5C55A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A9A454F5-C441-3CA2-47D5-04CB8B74F5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6" name="ZoneTexte 5">
              <a:extLst>
                <a:ext uri="{FF2B5EF4-FFF2-40B4-BE49-F238E27FC236}">
                  <a16:creationId xmlns="" xmlns:a16="http://schemas.microsoft.com/office/drawing/2014/main" id="{B4A36FE5-ED5A-444C-1583-723E56D16CB0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7DBFAC4C-75D4-7A9F-DB38-B437D85DB4DD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705042236"/>
      </p:ext>
    </p:extLst>
  </p:cSld>
  <p:clrMapOvr>
    <a:masterClrMapping/>
  </p:clrMapOvr>
  <p:transition advTm="377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z="1000" smtClean="0"/>
              <a:pPr/>
              <a:t>27</a:t>
            </a:fld>
            <a:endParaRPr lang="en-US" sz="1000"/>
          </a:p>
        </p:txBody>
      </p:sp>
      <p:sp>
        <p:nvSpPr>
          <p:cNvPr id="10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234039" cy="4525963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fr" sz="1600" dirty="0">
                <a:cs typeface="Calibri" panose="020F0502020204030204" pitchFamily="34" charset="0"/>
              </a:rPr>
              <a:t>Un immeuble de bureaux existant situé à Athènes est connecté au réseau électrique principal et est desservi par une chaudière au mazout pour le chauffage central, une ventilation mécanique par évacuation et des pompes à chaleur locales pour le refroidissement. L'eau chaude sanitaire est servie avec des chauffe-eau électriques locaux à débit continu ( </a:t>
            </a:r>
            <a:r>
              <a:rPr lang="fr" sz="1600" dirty="0" err="1">
                <a:cs typeface="Calibri" panose="020F0502020204030204" pitchFamily="34" charset="0"/>
              </a:rPr>
              <a:t>sans réservoir </a:t>
            </a:r>
            <a:r>
              <a:rPr lang="fr" sz="1600" dirty="0">
                <a:cs typeface="Calibri" panose="020F0502020204030204" pitchFamily="34" charset="0"/>
              </a:rPr>
              <a:t>) . </a:t>
            </a:r>
            <a:r>
              <a:rPr lang="fr" sz="1600" dirty="0"/>
              <a:t>De plus, le photovoltaïque intégré au bâtiment (70 </a:t>
            </a:r>
            <a:r>
              <a:rPr lang="fr" sz="1600" dirty="0" err="1"/>
              <a:t>kWc ) est utilisé pour fournir </a:t>
            </a:r>
            <a:r>
              <a:rPr lang="fr" sz="1600" baseline="-25000" dirty="0" err="1"/>
              <a:t>de </a:t>
            </a:r>
            <a:r>
              <a:rPr lang="fr" sz="1600" dirty="0"/>
              <a:t>l'électricité aux services techniques du bâtiment.</a:t>
            </a:r>
          </a:p>
          <a:p>
            <a:pPr marL="0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fr" sz="1600" b="1" i="1" dirty="0">
                <a:cs typeface="Calibri" panose="020F0502020204030204" pitchFamily="34" charset="0"/>
              </a:rPr>
              <a:t>Données disponibles </a:t>
            </a:r>
            <a:r>
              <a:rPr lang="fr" sz="1600" i="1" dirty="0">
                <a:cs typeface="Calibri" panose="020F0502020204030204" pitchFamily="34" charset="0"/>
              </a:rPr>
              <a:t>: Le gestionnaire du bâtiment a fourni les </a:t>
            </a:r>
            <a:r>
              <a:rPr lang="fr" sz="1600" b="1" i="1" dirty="0">
                <a:cs typeface="Calibri" panose="020F0502020204030204" pitchFamily="34" charset="0"/>
              </a:rPr>
              <a:t>factures d'électricité annuelles </a:t>
            </a:r>
            <a:r>
              <a:rPr lang="fr" sz="1600" i="1" dirty="0">
                <a:cs typeface="Calibri" panose="020F0502020204030204" pitchFamily="34" charset="0"/>
              </a:rPr>
              <a:t>qui correspondent à l'électricité totale achetée sur le réseau principal pour couvrir la demande pour toutes les utilisations finales du bâtiment, et l' </a:t>
            </a:r>
            <a:r>
              <a:rPr lang="fr" sz="1600" b="1" i="1" dirty="0">
                <a:cs typeface="Calibri" panose="020F0502020204030204" pitchFamily="34" charset="0"/>
              </a:rPr>
              <a:t>électricité produite à partir des PV </a:t>
            </a:r>
            <a:r>
              <a:rPr lang="fr" sz="1600" i="1" dirty="0">
                <a:cs typeface="Calibri" panose="020F0502020204030204" pitchFamily="34" charset="0"/>
              </a:rPr>
              <a:t>pour l'année correspondante.</a:t>
            </a:r>
          </a:p>
          <a:p>
            <a:pPr marL="0" lv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/>
          </a:p>
        </p:txBody>
      </p:sp>
      <p:grpSp>
        <p:nvGrpSpPr>
          <p:cNvPr id="7" name="Group 6"/>
          <p:cNvGrpSpPr/>
          <p:nvPr/>
        </p:nvGrpSpPr>
        <p:grpSpPr>
          <a:xfrm>
            <a:off x="344170" y="4511196"/>
            <a:ext cx="8514080" cy="1199511"/>
            <a:chOff x="314960" y="4411316"/>
            <a:chExt cx="8514080" cy="998859"/>
          </a:xfrm>
        </p:grpSpPr>
        <p:sp>
          <p:nvSpPr>
            <p:cNvPr id="8" name="Segnaposto contenuto 2">
              <a:extLst>
                <a:ext uri="{FF2B5EF4-FFF2-40B4-BE49-F238E27FC236}">
                  <a16:creationId xmlns=""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4"/>
              <a:ext cx="8514080" cy="87985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fr" sz="1600" b="1" dirty="0"/>
                <a:t>                       Calculez le rapport en pourcentage entre la quantité d'électricité produite à partir de sources renouvelables et la consommation finale totale d'énergie électrique du réseau principal </a:t>
              </a:r>
              <a:r>
                <a:rPr lang="fr" sz="1600" dirty="0"/>
                <a:t>.</a:t>
              </a:r>
              <a:endParaRPr lang="en-US" sz="1600" b="1" dirty="0"/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787" y="4411316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8AF4659B-658C-AD2B-94D6-4FA98C2A2CC2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2264862B-2402-1B5D-C66B-78289A0B88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6" name="ZoneTexte 5">
              <a:extLst>
                <a:ext uri="{FF2B5EF4-FFF2-40B4-BE49-F238E27FC236}">
                  <a16:creationId xmlns="" xmlns:a16="http://schemas.microsoft.com/office/drawing/2014/main" id="{39BC03E8-3711-4373-8558-312C01FA3D78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C8AE2185-84F5-05A9-666B-138F1F0BC053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940743530"/>
      </p:ext>
    </p:extLst>
  </p:cSld>
  <p:clrMapOvr>
    <a:masterClrMapping/>
  </p:clrMapOvr>
  <p:transition advTm="823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5110"/>
            <a:ext cx="2133600" cy="262890"/>
          </a:xfrm>
        </p:spPr>
        <p:txBody>
          <a:bodyPr/>
          <a:lstStyle/>
          <a:p>
            <a:fld id="{243FB592-B9A9-49AA-A86F-4031F7B97808}" type="slidenum">
              <a:rPr lang="en-US" sz="1050" smtClean="0"/>
              <a:pPr/>
              <a:t>28</a:t>
            </a:fld>
            <a:endParaRPr lang="en-US" sz="1050" dirty="0"/>
          </a:p>
        </p:txBody>
      </p:sp>
      <p:sp>
        <p:nvSpPr>
          <p:cNvPr id="10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266"/>
            <a:ext cx="9144000" cy="731837"/>
          </a:xfrm>
        </p:spPr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68142326"/>
              </p:ext>
            </p:extLst>
          </p:nvPr>
        </p:nvGraphicFramePr>
        <p:xfrm>
          <a:off x="532402" y="2700237"/>
          <a:ext cx="7462364" cy="111252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41558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9116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9791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1743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>
                          <a:solidFill>
                            <a:schemeClr val="tx1"/>
                          </a:solidFill>
                        </a:rPr>
                        <a:t>2015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>
                          <a:solidFill>
                            <a:schemeClr val="tx1"/>
                          </a:solidFill>
                        </a:rPr>
                        <a:t>2016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r" dirty="0"/>
                        <a:t>Électricité du réseau principal ( </a:t>
                      </a:r>
                      <a:r>
                        <a:rPr lang="fr" dirty="0" err="1"/>
                        <a:t>kWh </a:t>
                      </a:r>
                      <a:r>
                        <a:rPr lang="fr" baseline="-25000" dirty="0" err="1"/>
                        <a:t>e,Grid </a:t>
                      </a:r>
                      <a:r>
                        <a:rPr lang="fr" dirty="0"/>
                        <a:t>)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372 651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305 095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326 502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" dirty="0"/>
                        <a:t>Électricité à partir de SER ( </a:t>
                      </a:r>
                      <a:r>
                        <a:rPr lang="fr" dirty="0" err="1"/>
                        <a:t>kWh </a:t>
                      </a:r>
                      <a:r>
                        <a:rPr lang="fr" baseline="-25000" dirty="0" err="1"/>
                        <a:t>e,RES </a:t>
                      </a:r>
                      <a:r>
                        <a:rPr lang="fr" dirty="0"/>
                        <a:t>)</a:t>
                      </a:r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78 504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94 226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93 731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439" y="3027574"/>
            <a:ext cx="277926" cy="44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88620" y="1552652"/>
            <a:ext cx="8541382" cy="90613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" sz="1800" b="1" dirty="0">
                <a:cs typeface="Calibri" panose="020F0502020204030204" pitchFamily="34" charset="0"/>
              </a:rPr>
              <a:t>Électricité annuelle livrée au bâtiment (obtenue à partir des factures d'électricité ( </a:t>
            </a:r>
            <a:r>
              <a:rPr lang="fr" sz="1800" b="1" dirty="0" err="1">
                <a:cs typeface="Calibri" panose="020F0502020204030204" pitchFamily="34" charset="0"/>
              </a:rPr>
              <a:t>kWh </a:t>
            </a:r>
            <a:r>
              <a:rPr lang="fr" sz="1800" b="1" baseline="-25000" dirty="0" err="1">
                <a:cs typeface="Calibri" panose="020F0502020204030204" pitchFamily="34" charset="0"/>
              </a:rPr>
              <a:t>e,Grid </a:t>
            </a:r>
            <a:r>
              <a:rPr lang="fr" sz="1800" b="1" dirty="0">
                <a:cs typeface="Calibri" panose="020F0502020204030204" pitchFamily="34" charset="0"/>
              </a:rPr>
              <a:t>) qui est achetée sur le réseau principal et de l'électricité annuelle produite à partir des PV ( </a:t>
            </a:r>
            <a:r>
              <a:rPr lang="fr" sz="1800" b="1" dirty="0" err="1">
                <a:cs typeface="Calibri" panose="020F0502020204030204" pitchFamily="34" charset="0"/>
              </a:rPr>
              <a:t>kWh </a:t>
            </a:r>
            <a:r>
              <a:rPr lang="fr" sz="1800" b="1" baseline="-25000" dirty="0" err="1">
                <a:cs typeface="Calibri" panose="020F0502020204030204" pitchFamily="34" charset="0"/>
              </a:rPr>
              <a:t>e,RES </a:t>
            </a:r>
            <a:r>
              <a:rPr lang="fr" sz="1800" b="1" dirty="0">
                <a:cs typeface="Calibri" panose="020F0502020204030204" pitchFamily="34" charset="0"/>
              </a:rPr>
              <a:t>)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740" y="3476530"/>
            <a:ext cx="532051" cy="479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184053" y="820521"/>
            <a:ext cx="2351926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sz="2000" b="1" i="1" dirty="0">
                <a:cs typeface="Calibri" panose="020F0502020204030204" pitchFamily="34" charset="0"/>
              </a:rPr>
              <a:t>Données disponibles</a:t>
            </a:r>
            <a:endParaRPr lang="el-GR" sz="2000" dirty="0"/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3852D668-87F8-BF9A-B875-0708EB684561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4538B450-BA4F-B2B9-36C1-3EF31B38A6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6" name="ZoneTexte 5">
              <a:extLst>
                <a:ext uri="{FF2B5EF4-FFF2-40B4-BE49-F238E27FC236}">
                  <a16:creationId xmlns="" xmlns:a16="http://schemas.microsoft.com/office/drawing/2014/main" id="{EED1822A-7B5F-46A0-F12E-5853F727EE38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B91377AD-1FEE-46A1-73B9-7BAF7BC161DA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028713047"/>
      </p:ext>
    </p:extLst>
  </p:cSld>
  <p:clrMapOvr>
    <a:masterClrMapping/>
  </p:clrMapOvr>
  <p:transition advTm="872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0820"/>
            <a:ext cx="2133600" cy="297180"/>
          </a:xfrm>
        </p:spPr>
        <p:txBody>
          <a:bodyPr/>
          <a:lstStyle/>
          <a:p>
            <a:fld id="{243FB592-B9A9-49AA-A86F-4031F7B97808}" type="slidenum">
              <a:rPr lang="en-US" sz="1050" smtClean="0"/>
              <a:pPr/>
              <a:t>29</a:t>
            </a:fld>
            <a:endParaRPr lang="en-US" sz="1050"/>
          </a:p>
        </p:txBody>
      </p:sp>
      <p:sp>
        <p:nvSpPr>
          <p:cNvPr id="10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372135" y="1117917"/>
                <a:ext cx="8028915" cy="2426176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fr" sz="2000" b="1" dirty="0">
                    <a:cs typeface="Calibri" panose="020F0502020204030204" pitchFamily="34" charset="0"/>
                  </a:rPr>
                  <a:t>Calculer l'électricité annuelle moyenne </a:t>
                </a:r>
                <a:r>
                  <a:rPr lang="fr" sz="2000" b="1" u="sng" dirty="0">
                    <a:cs typeface="Calibri" panose="020F0502020204030204" pitchFamily="34" charset="0"/>
                  </a:rPr>
                  <a:t>des PV </a:t>
                </a:r>
                <a:r>
                  <a:rPr lang="fr" sz="2000" b="1" dirty="0">
                    <a:cs typeface="Calibri" panose="020F0502020204030204" pitchFamily="34" charset="0"/>
                  </a:rPr>
                  <a:t>pour les services techniques du bâtiment</a:t>
                </a:r>
              </a:p>
              <a:p>
                <a:pPr marL="0" lvl="0" indent="0">
                  <a:buNone/>
                </a:pPr>
                <a:endParaRPr lang="en-US" sz="2000" dirty="0">
                  <a:solidFill>
                    <a:prstClr val="black"/>
                  </a:solidFill>
                  <a:cs typeface="Calibri" panose="020F0502020204030204" pitchFamily="34" charset="0"/>
                </a:endParaRPr>
              </a:p>
              <a:p>
                <a:pPr marL="0" lvl="0" indent="0">
                  <a:buNone/>
                </a:pPr>
                <a:r>
                  <a:rPr lang="fr" sz="2000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Calculer la moyenne sur trois ans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4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78,504+94,226+93,731</m:t>
                        </m:r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fr" sz="2000" dirty="0">
                    <a:solidFill>
                      <a:prstClr val="black"/>
                    </a:solidFill>
                  </a:rPr>
                  <a:t>kWh </a:t>
                </a:r>
                <a:r>
                  <a:rPr lang="fr" sz="2000" baseline="-25000" dirty="0">
                    <a:solidFill>
                      <a:prstClr val="black"/>
                    </a:solidFill>
                  </a:rPr>
                  <a:t>e,RES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fr" sz="2000" b="1" u="sng" dirty="0"/>
                  <a:t>Total </a:t>
                </a:r>
                <a:r>
                  <a:rPr lang="fr" sz="2000" dirty="0"/>
                  <a:t>annuel moyen</a:t>
                </a:r>
                <a:r>
                  <a:rPr lang="fr" sz="2000" u="sng" dirty="0"/>
                  <a:t/>
                </a:r>
                <a:r>
                  <a:rPr lang="fr" sz="2000" b="1" u="sng" dirty="0">
                    <a:cs typeface="Calibri" panose="020F0502020204030204" pitchFamily="34" charset="0"/>
                  </a:rPr>
                  <a:t>électricité </a:t>
                </a:r>
                <a:r>
                  <a:rPr lang="fr" sz="2000" dirty="0">
                    <a:cs typeface="Calibri" panose="020F0502020204030204" pitchFamily="34" charset="0"/>
                  </a:rPr>
                  <a:t>des PV : </a:t>
                </a:r>
                <a:r>
                  <a:rPr lang="fr" sz="2000" b="1" dirty="0">
                    <a:cs typeface="Calibri" panose="020F0502020204030204" pitchFamily="34" charset="0"/>
                  </a:rPr>
                  <a:t>88 820 </a:t>
                </a:r>
                <a:r>
                  <a:rPr lang="fr" sz="2000" b="1" dirty="0" err="1">
                    <a:cs typeface="Calibri" panose="020F0502020204030204" pitchFamily="34" charset="0"/>
                  </a:rPr>
                  <a:t>kWh </a:t>
                </a:r>
                <a:r>
                  <a:rPr lang="fr" sz="2000" b="1" baseline="-25000" dirty="0" err="1">
                    <a:cs typeface="Calibri" panose="020F0502020204030204" pitchFamily="34" charset="0"/>
                  </a:rPr>
                  <a:t>e,RES</a:t>
                </a:r>
                <a:endParaRPr lang="en-US" sz="2000" b="1" baseline="-25000" dirty="0"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2000" dirty="0"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4" name="Segnaposto contenuto 2">
                <a:extLst>
                  <a:ext uri="{FF2B5EF4-FFF2-40B4-BE49-F238E27FC236}">
                    <a16:creationId xmlns:a14="http://schemas.microsoft.com/office/drawing/2010/main" xmlns="" xmlns:a16="http://schemas.microsoft.com/office/drawing/2014/main" id="{86F2EB93-A63A-4210-B86A-E5FCAD7D8D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372135" y="1117917"/>
                <a:ext cx="8028915" cy="2426176"/>
              </a:xfrm>
              <a:prstGeom prst="rect">
                <a:avLst/>
              </a:prstGeom>
              <a:blipFill>
                <a:blip r:embed="rId2"/>
                <a:stretch>
                  <a:fillRect l="-759" t="-1256" b="-50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7380743" y="1546931"/>
            <a:ext cx="1675724" cy="953916"/>
            <a:chOff x="7465808" y="1387307"/>
            <a:chExt cx="1675724" cy="95391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1906" y="1387307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5793" y="1522530"/>
              <a:ext cx="532051" cy="479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ounded Rectangle 8"/>
            <p:cNvSpPr/>
            <p:nvPr/>
          </p:nvSpPr>
          <p:spPr>
            <a:xfrm>
              <a:off x="7465808" y="1419581"/>
              <a:ext cx="666974" cy="68518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8087419" y="900000"/>
            <a:ext cx="974306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sz="2000" b="1" i="1" dirty="0">
                <a:cs typeface="Calibri" panose="020F0502020204030204" pitchFamily="34" charset="0"/>
              </a:rPr>
              <a:t>Étape 1</a:t>
            </a:r>
            <a:endParaRPr lang="el-GR" sz="2000" dirty="0"/>
          </a:p>
        </p:txBody>
      </p:sp>
      <p:grpSp>
        <p:nvGrpSpPr>
          <p:cNvPr id="3" name="Groupe 2">
            <a:extLst>
              <a:ext uri="{FF2B5EF4-FFF2-40B4-BE49-F238E27FC236}">
                <a16:creationId xmlns="" xmlns:a16="http://schemas.microsoft.com/office/drawing/2014/main" id="{4FBF1E98-979B-F1A9-F7D2-7C184D182247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6" name="Image 5">
              <a:extLst>
                <a:ext uri="{FF2B5EF4-FFF2-40B4-BE49-F238E27FC236}">
                  <a16:creationId xmlns="" xmlns:a16="http://schemas.microsoft.com/office/drawing/2014/main" id="{0EAFD976-F909-C5FA-8F50-CC7E82BC01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="" xmlns:a16="http://schemas.microsoft.com/office/drawing/2014/main" id="{724700DE-2E4A-F88E-A34E-8F5BA18E69B6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26BCC695-8C72-B23F-FCD8-5F955E93C0A0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328099302"/>
      </p:ext>
    </p:extLst>
  </p:cSld>
  <p:clrMapOvr>
    <a:masterClrMapping/>
  </p:clrMapOvr>
  <p:transition advTm="969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9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CONTEXTE</a:t>
            </a:r>
            <a:r>
              <a:rPr lang="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" sz="2400" i="1" dirty="0">
                <a:latin typeface="Calibri" panose="020F0502020204030204" pitchFamily="34" charset="0"/>
                <a:cs typeface="Calibri" panose="020F0502020204030204" pitchFamily="34" charset="0"/>
              </a:rPr>
              <a:t>( </a:t>
            </a:r>
            <a:r>
              <a:rPr lang="fr" sz="2000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Tous SER pour tous les usages </a:t>
            </a:r>
            <a:r>
              <a:rPr lang="fr" sz="2400" i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1283242" y="1661820"/>
            <a:ext cx="1933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b="1" dirty="0"/>
              <a:t>Secteur des services de l'UE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27409" y="1670000"/>
            <a:ext cx="2212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b="1" dirty="0"/>
              <a:t>Secteur résidentiel de l'UE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="" xmlns:a16="http://schemas.microsoft.com/office/drawing/2014/main" id="{90369BDE-CF9A-E0DC-0ED1-FCB1AC79DB03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="" xmlns:a16="http://schemas.microsoft.com/office/drawing/2014/main" id="{B18F4B60-8EA7-8EFA-32E0-90DD5774633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6" name="ZoneTexte 5">
              <a:extLst>
                <a:ext uri="{FF2B5EF4-FFF2-40B4-BE49-F238E27FC236}">
                  <a16:creationId xmlns="" xmlns:a16="http://schemas.microsoft.com/office/drawing/2014/main" id="{1B9AFBA2-3D1A-3C2F-9C56-BE8B2FF26480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AC9E4A15-C949-32B5-3C62-0F437A525F60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graphicFrame>
        <p:nvGraphicFramePr>
          <p:cNvPr id="25" name="Graphique 24">
            <a:extLst>
              <a:ext uri="{FF2B5EF4-FFF2-40B4-BE49-F238E27FC236}">
                <a16:creationId xmlns="" xmlns:a16="http://schemas.microsoft.com/office/drawing/2014/main" id="{C2EFFD6E-A52F-4801-F318-BBC7769076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608158048"/>
              </p:ext>
            </p:extLst>
          </p:nvPr>
        </p:nvGraphicFramePr>
        <p:xfrm>
          <a:off x="4572000" y="2177315"/>
          <a:ext cx="4602480" cy="3193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6" name="Graphique 25">
            <a:extLst>
              <a:ext uri="{FF2B5EF4-FFF2-40B4-BE49-F238E27FC236}">
                <a16:creationId xmlns="" xmlns:a16="http://schemas.microsoft.com/office/drawing/2014/main" id="{A0718086-5376-76E8-ACA9-CEAC3A53A9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105144523"/>
              </p:ext>
            </p:extLst>
          </p:nvPr>
        </p:nvGraphicFramePr>
        <p:xfrm>
          <a:off x="426720" y="2177315"/>
          <a:ext cx="4602480" cy="3193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688266152"/>
      </p:ext>
    </p:extLst>
  </p:cSld>
  <p:clrMapOvr>
    <a:masterClrMapping/>
  </p:clrMapOvr>
  <p:transition advTm="1352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3BF6C5C9-C21E-2C18-0028-9721ABCC095F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2FC3EF76-65C4-94C1-ECAA-B61C14EAE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5" name="ZoneTexte 14">
              <a:extLst>
                <a:ext uri="{FF2B5EF4-FFF2-40B4-BE49-F238E27FC236}">
                  <a16:creationId xmlns="" xmlns:a16="http://schemas.microsoft.com/office/drawing/2014/main" id="{DAA95F9E-6F3A-E5A2-4796-4646F1F60CC6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E4787245-B13B-60A0-4E21-8AB23920B55D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7932" y="6560103"/>
            <a:ext cx="2133600" cy="275421"/>
          </a:xfrm>
        </p:spPr>
        <p:txBody>
          <a:bodyPr/>
          <a:lstStyle/>
          <a:p>
            <a:fld id="{243FB592-B9A9-49AA-A86F-4031F7B97808}" type="slidenum">
              <a:rPr lang="en-US" sz="1050" smtClean="0"/>
              <a:pPr/>
              <a:t>30</a:t>
            </a:fld>
            <a:endParaRPr lang="en-US" sz="1050" dirty="0"/>
          </a:p>
        </p:txBody>
      </p:sp>
      <p:sp>
        <p:nvSpPr>
          <p:cNvPr id="10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457200" y="1072110"/>
                <a:ext cx="8229600" cy="4525963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" sz="2000" b="1" dirty="0">
                    <a:cs typeface="Calibri" panose="020F0502020204030204" pitchFamily="34" charset="0"/>
                  </a:rPr>
                  <a:t>Calculer l'électricité annuelle moyenne </a:t>
                </a:r>
                <a:r>
                  <a:rPr lang="fr" sz="2000" b="1" u="sng" dirty="0">
                    <a:cs typeface="Calibri" panose="020F0502020204030204" pitchFamily="34" charset="0"/>
                  </a:rPr>
                  <a:t>du réseau </a:t>
                </a:r>
                <a:r>
                  <a:rPr lang="fr" sz="2000" b="1" dirty="0">
                    <a:cs typeface="Calibri" panose="020F0502020204030204" pitchFamily="34" charset="0"/>
                  </a:rPr>
                  <a:t>pour les services techniques du bâtiment</a:t>
                </a:r>
              </a:p>
              <a:p>
                <a:pPr marL="0" lvl="0" indent="0">
                  <a:buNone/>
                </a:pPr>
                <a:endParaRPr lang="en-US" sz="2000" dirty="0">
                  <a:solidFill>
                    <a:prstClr val="black"/>
                  </a:solidFill>
                  <a:cs typeface="Calibri" panose="020F0502020204030204" pitchFamily="34" charset="0"/>
                </a:endParaRPr>
              </a:p>
              <a:p>
                <a:pPr marL="0" lvl="0" indent="0">
                  <a:buNone/>
                </a:pPr>
                <a:r>
                  <a:rPr lang="fr" sz="2000" b="1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Calculer la moyenne sur trois ans</a:t>
                </a:r>
              </a:p>
              <a:p>
                <a:pPr marL="0" lvl="0" indent="0">
                  <a:buNone/>
                </a:pPr>
                <a:r>
                  <a:rPr lang="fr" sz="2000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372,651+305,095+326,502</m:t>
                        </m:r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fr" sz="2000" dirty="0">
                    <a:solidFill>
                      <a:prstClr val="black"/>
                    </a:solidFill>
                  </a:rPr>
                  <a:t>kWh </a:t>
                </a:r>
                <a:r>
                  <a:rPr lang="fr" sz="2000" baseline="-25000" dirty="0">
                    <a:solidFill>
                      <a:prstClr val="black"/>
                    </a:solidFill>
                  </a:rPr>
                  <a:t>e,Réseau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fr" sz="2000" b="1" u="sng" dirty="0"/>
                  <a:t>Total </a:t>
                </a:r>
                <a:r>
                  <a:rPr lang="fr" sz="2000" dirty="0"/>
                  <a:t>annuel moyen</a:t>
                </a:r>
                <a:r>
                  <a:rPr lang="fr" sz="2000" u="sng" dirty="0"/>
                  <a:t/>
                </a:r>
                <a:r>
                  <a:rPr lang="fr" sz="2000" b="1" u="sng" dirty="0">
                    <a:cs typeface="Calibri" panose="020F0502020204030204" pitchFamily="34" charset="0"/>
                  </a:rPr>
                  <a:t>électricité </a:t>
                </a:r>
                <a:r>
                  <a:rPr lang="fr" sz="2000" dirty="0">
                    <a:cs typeface="Calibri" panose="020F0502020204030204" pitchFamily="34" charset="0"/>
                  </a:rPr>
                  <a:t>du réseau principal : </a:t>
                </a:r>
                <a:r>
                  <a:rPr lang="fr" sz="2000" b="1" dirty="0">
                    <a:cs typeface="Calibri" panose="020F0502020204030204" pitchFamily="34" charset="0"/>
                  </a:rPr>
                  <a:t>334 749 </a:t>
                </a:r>
                <a:r>
                  <a:rPr lang="fr" sz="2000" b="1" dirty="0" err="1">
                    <a:cs typeface="Calibri" panose="020F0502020204030204" pitchFamily="34" charset="0"/>
                  </a:rPr>
                  <a:t>kWh </a:t>
                </a:r>
                <a:r>
                  <a:rPr lang="fr" sz="2000" b="1" baseline="-25000" dirty="0" err="1">
                    <a:cs typeface="Calibri" panose="020F0502020204030204" pitchFamily="34" charset="0"/>
                  </a:rPr>
                  <a:t>e,Grid</a:t>
                </a:r>
                <a:endParaRPr lang="en-US" sz="2000" b="1" baseline="-25000" dirty="0"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2000" dirty="0">
                  <a:cs typeface="Calibri" panose="020F0502020204030204" pitchFamily="34" charset="0"/>
                </a:endParaRPr>
              </a:p>
              <a:p>
                <a:pPr marL="361950" indent="0">
                  <a:buNone/>
                </a:pPr>
                <a:r>
                  <a:rPr lang="fr" sz="2000" dirty="0">
                    <a:cs typeface="Calibri" panose="020F0502020204030204" pitchFamily="34" charset="0"/>
                  </a:rPr>
                  <a:t>Calculer l'électricité consommée par les services techniques du bâtiment concernés à l'aide de simulations calibrées ou utiliser une répartition type</a:t>
                </a:r>
              </a:p>
            </p:txBody>
          </p:sp>
        </mc:Choice>
        <mc:Fallback>
          <p:sp>
            <p:nvSpPr>
              <p:cNvPr id="4" name="Segnaposto contenuto 2">
                <a:extLst>
                  <a:ext uri="{FF2B5EF4-FFF2-40B4-BE49-F238E27FC236}">
                    <a16:creationId xmlns:a14="http://schemas.microsoft.com/office/drawing/2010/main" xmlns="" xmlns:a16="http://schemas.microsoft.com/office/drawing/2014/main" id="{86F2EB93-A63A-4210-B86A-E5FCAD7D8D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57200" y="1072110"/>
                <a:ext cx="8229600" cy="4525963"/>
              </a:xfrm>
              <a:prstGeom prst="rect">
                <a:avLst/>
              </a:prstGeom>
              <a:blipFill>
                <a:blip r:embed="rId3"/>
                <a:stretch>
                  <a:fillRect l="-741" t="-8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7465808" y="1387307"/>
            <a:ext cx="1675724" cy="953916"/>
            <a:chOff x="7465808" y="1387307"/>
            <a:chExt cx="1675724" cy="953916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1733" y="1506604"/>
              <a:ext cx="340173" cy="549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1906" y="1387307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ounded Rectangle 8"/>
            <p:cNvSpPr/>
            <p:nvPr/>
          </p:nvSpPr>
          <p:spPr>
            <a:xfrm>
              <a:off x="7465808" y="1419581"/>
              <a:ext cx="666974" cy="68518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8087419" y="900000"/>
            <a:ext cx="974306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sz="2000" b="1" i="1" dirty="0">
                <a:cs typeface="Calibri" panose="020F0502020204030204" pitchFamily="34" charset="0"/>
              </a:rPr>
              <a:t>Étape 2</a:t>
            </a:r>
            <a:endParaRPr lang="el-GR" sz="2000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465" y="5894685"/>
            <a:ext cx="378512" cy="368806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7164977" y="5894685"/>
            <a:ext cx="12030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2000" dirty="0"/>
              <a:t>Voir </a:t>
            </a:r>
            <a:r>
              <a:rPr lang="fr" sz="2000" b="1" dirty="0"/>
              <a:t>B.1.3</a:t>
            </a:r>
            <a:endParaRPr lang="en-US" sz="2000" dirty="0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4615613"/>
            <a:ext cx="378512" cy="368806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571482442"/>
      </p:ext>
    </p:extLst>
  </p:cSld>
  <p:clrMapOvr>
    <a:masterClrMapping/>
  </p:clrMapOvr>
  <p:transition advTm="1075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638B9E1B-2975-204A-A42F-5067D9AB7D39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446C1288-CE98-E555-800E-40899333A4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6" name="ZoneTexte 15">
              <a:extLst>
                <a:ext uri="{FF2B5EF4-FFF2-40B4-BE49-F238E27FC236}">
                  <a16:creationId xmlns="" xmlns:a16="http://schemas.microsoft.com/office/drawing/2014/main" id="{63CD99D7-8053-E7CB-1446-490F0559C4B2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CB237F89-7A19-5283-AA62-23F0331A6B68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9425"/>
            <a:ext cx="2133600" cy="272266"/>
          </a:xfrm>
        </p:spPr>
        <p:txBody>
          <a:bodyPr/>
          <a:lstStyle/>
          <a:p>
            <a:fld id="{243FB592-B9A9-49AA-A86F-4031F7B97808}" type="slidenum">
              <a:rPr lang="en-US" sz="1050" smtClean="0"/>
              <a:pPr/>
              <a:t>31</a:t>
            </a:fld>
            <a:endParaRPr lang="en-US" sz="1050"/>
          </a:p>
        </p:txBody>
      </p:sp>
      <p:sp>
        <p:nvSpPr>
          <p:cNvPr id="10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sz="24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B.1.5 - L'ÉNERGIE PROVENANT DE SOURCES RENOUVELABLES DANS LA CONSOMMATION TOTALE D'ÉNERGIE ÉLECTRIQUE</a:t>
            </a:r>
            <a:endParaRPr lang="it-IT" sz="2400" dirty="0"/>
          </a:p>
        </p:txBody>
      </p:sp>
      <p:sp>
        <p:nvSpPr>
          <p:cNvPr id="4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541382" cy="4525963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000" b="1" dirty="0">
                <a:cs typeface="Calibri" panose="020F0502020204030204" pitchFamily="34" charset="0"/>
              </a:rPr>
              <a:t>Calculer l'électricité annuelle moyenne </a:t>
            </a:r>
            <a:r>
              <a:rPr lang="fr" sz="2000" b="1" u="sng" dirty="0">
                <a:cs typeface="Calibri" panose="020F0502020204030204" pitchFamily="34" charset="0"/>
              </a:rPr>
              <a:t>du réseau </a:t>
            </a:r>
            <a:r>
              <a:rPr lang="fr" sz="2000" b="1" dirty="0">
                <a:cs typeface="Calibri" panose="020F0502020204030204" pitchFamily="34" charset="0"/>
              </a:rPr>
              <a:t>pour les services techniques du bâtiment</a:t>
            </a:r>
          </a:p>
          <a:p>
            <a:pPr marL="0" indent="0"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fr" sz="2000" dirty="0">
                <a:cs typeface="Calibri" panose="020F0502020204030204" pitchFamily="34" charset="0"/>
              </a:rPr>
              <a:t>Répartition de la demande d'électricité issue de l'audit énergétique</a:t>
            </a:r>
          </a:p>
          <a:p>
            <a:pPr marL="0" indent="0">
              <a:buNone/>
            </a:pPr>
            <a:endParaRPr lang="en-US" sz="2000" b="1" dirty="0">
              <a:cs typeface="Calibri" panose="020F050202020403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465808" y="1387307"/>
            <a:ext cx="1675724" cy="953916"/>
            <a:chOff x="7465808" y="1387307"/>
            <a:chExt cx="1675724" cy="953916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1733" y="1506604"/>
              <a:ext cx="340173" cy="549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1906" y="1387307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ounded Rectangle 8"/>
            <p:cNvSpPr/>
            <p:nvPr/>
          </p:nvSpPr>
          <p:spPr>
            <a:xfrm>
              <a:off x="7465808" y="1419581"/>
              <a:ext cx="666974" cy="68518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3655136" y="2544468"/>
            <a:ext cx="5486396" cy="224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fr" sz="2000" b="1" dirty="0">
                <a:solidFill>
                  <a:prstClr val="black"/>
                </a:solidFill>
              </a:rPr>
              <a:t>Prestations techniques du bâtiment dans le cadre</a:t>
            </a:r>
            <a:r>
              <a:rPr lang="fr" sz="2000" dirty="0">
                <a:solidFill>
                  <a:prstClr val="black"/>
                </a:solidFill>
              </a:rPr>
              <a:t> :</a:t>
            </a:r>
          </a:p>
          <a:p>
            <a:pPr lvl="0">
              <a:spcBef>
                <a:spcPct val="20000"/>
              </a:spcBef>
            </a:pPr>
            <a:r>
              <a:rPr lang="fr" sz="1600" dirty="0">
                <a:solidFill>
                  <a:prstClr val="black"/>
                </a:solidFill>
              </a:rPr>
              <a:t>Refroidissement (21,9 %) + Ventilation par extraction, ventilateurs (13,2 %) + Eau chaude sanitaire (2,7 %) + Éclairage (36,5 %) + Auxiliaires, pompes, etc. (3,8 %) = 78,1 % </a:t>
            </a:r>
            <a:r>
              <a:rPr lang="fr" sz="1600" dirty="0" err="1">
                <a:solidFill>
                  <a:prstClr val="black"/>
                </a:solidFill>
              </a:rPr>
              <a:t>de </a:t>
            </a:r>
            <a:r>
              <a:rPr lang="fr" sz="1600" dirty="0">
                <a:solidFill>
                  <a:prstClr val="black"/>
                </a:solidFill>
              </a:rPr>
              <a:t>l' </a:t>
            </a:r>
            <a:r>
              <a:rPr lang="fr" sz="1600" b="1" u="sng" dirty="0">
                <a:solidFill>
                  <a:prstClr val="black"/>
                </a:solidFill>
              </a:rPr>
              <a:t>électricité </a:t>
            </a:r>
            <a:r>
              <a:rPr lang="fr" sz="1600" dirty="0">
                <a:solidFill>
                  <a:prstClr val="black"/>
                </a:solidFill>
              </a:rPr>
              <a:t>totale</a:t>
            </a:r>
          </a:p>
          <a:p>
            <a:pPr lvl="0">
              <a:spcBef>
                <a:spcPts val="600"/>
              </a:spcBef>
            </a:pPr>
            <a:r>
              <a:rPr lang="fr" sz="1200" i="1" dirty="0">
                <a:solidFill>
                  <a:prstClr val="black"/>
                </a:solidFill>
              </a:rPr>
              <a:t>La demande de chauffage des locaux est couverte par le combustible du système de chauffage central au mazout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31626" y="5012122"/>
            <a:ext cx="81925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</a:pPr>
            <a:r>
              <a:rPr lang="fr" b="1" u="sng" dirty="0">
                <a:solidFill>
                  <a:prstClr val="black"/>
                </a:solidFill>
                <a:cs typeface="Calibri" panose="020F0502020204030204" pitchFamily="34" charset="0"/>
              </a:rPr>
              <a:t>Électricité </a:t>
            </a:r>
            <a:r>
              <a:rPr lang="fr" dirty="0">
                <a:solidFill>
                  <a:prstClr val="black"/>
                </a:solidFill>
              </a:rPr>
              <a:t>annuelle moyenne </a:t>
            </a:r>
            <a:r>
              <a:rPr lang="fr" b="1" u="sng" dirty="0">
                <a:solidFill>
                  <a:prstClr val="black"/>
                </a:solidFill>
                <a:cs typeface="Calibri" panose="020F0502020204030204" pitchFamily="34" charset="0"/>
              </a:rPr>
              <a:t>pour les services techniques du bâtiment </a:t>
            </a:r>
            <a:r>
              <a:rPr lang="fr" dirty="0">
                <a:solidFill>
                  <a:prstClr val="black"/>
                </a:solidFill>
                <a:cs typeface="Calibri" panose="020F0502020204030204" pitchFamily="34" charset="0"/>
              </a:rPr>
              <a:t>à partir du réseau principal : 334 749</a:t>
            </a:r>
            <a:r>
              <a:rPr lang="fr" dirty="0" err="1">
                <a:solidFill>
                  <a:prstClr val="black"/>
                </a:solidFill>
                <a:cs typeface="Calibri" panose="020F0502020204030204" pitchFamily="34" charset="0"/>
              </a:rPr>
              <a:t> kWh </a:t>
            </a:r>
            <a:r>
              <a:rPr lang="fr" baseline="-25000" dirty="0" err="1">
                <a:solidFill>
                  <a:prstClr val="black"/>
                </a:solidFill>
                <a:cs typeface="Calibri" panose="020F0502020204030204" pitchFamily="34" charset="0"/>
              </a:rPr>
              <a:t>e,Grid</a:t>
            </a:r>
            <a:r>
              <a:rPr lang="fr" dirty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r>
              <a:rPr lang="fr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 </a:t>
            </a:r>
            <a:r>
              <a:rPr lang="fr" dirty="0">
                <a:solidFill>
                  <a:prstClr val="black"/>
                </a:solidFill>
                <a:cs typeface="Calibri" panose="020F0502020204030204" pitchFamily="34" charset="0"/>
              </a:rPr>
              <a:t>78,1 % = </a:t>
            </a:r>
            <a:r>
              <a:rPr lang="fr" b="1" dirty="0">
                <a:solidFill>
                  <a:prstClr val="black"/>
                </a:solidFill>
                <a:cs typeface="Calibri" panose="020F0502020204030204" pitchFamily="34" charset="0"/>
              </a:rPr>
              <a:t>261 439 </a:t>
            </a:r>
            <a:r>
              <a:rPr lang="fr" b="1" dirty="0" err="1">
                <a:solidFill>
                  <a:prstClr val="black"/>
                </a:solidFill>
                <a:cs typeface="Calibri" panose="020F0502020204030204" pitchFamily="34" charset="0"/>
              </a:rPr>
              <a:t>kWh </a:t>
            </a:r>
            <a:r>
              <a:rPr lang="fr" b="1" baseline="-25000" dirty="0" err="1">
                <a:solidFill>
                  <a:prstClr val="black"/>
                </a:solidFill>
                <a:cs typeface="Calibri" panose="020F0502020204030204" pitchFamily="34" charset="0"/>
              </a:rPr>
              <a:t>e </a:t>
            </a:r>
            <a:r>
              <a:rPr lang="fr" b="1" baseline="-25000" dirty="0">
                <a:solidFill>
                  <a:prstClr val="black"/>
                </a:solidFill>
                <a:cs typeface="Calibri" panose="020F0502020204030204" pitchFamily="34" charset="0"/>
              </a:rPr>
              <a:t>, Réseau</a:t>
            </a: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465" y="5894685"/>
            <a:ext cx="378512" cy="368806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7164977" y="5894685"/>
            <a:ext cx="12030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2000" dirty="0"/>
              <a:t>Voir </a:t>
            </a:r>
            <a:r>
              <a:rPr lang="fr" sz="2000" b="1" dirty="0"/>
              <a:t>B.1.3</a:t>
            </a:r>
            <a:endParaRPr lang="en-US" sz="2000" dirty="0"/>
          </a:p>
        </p:txBody>
      </p:sp>
      <p:graphicFrame>
        <p:nvGraphicFramePr>
          <p:cNvPr id="18" name="Graphique 17">
            <a:extLst>
              <a:ext uri="{FF2B5EF4-FFF2-40B4-BE49-F238E27FC236}">
                <a16:creationId xmlns="" xmlns:a16="http://schemas.microsoft.com/office/drawing/2014/main" id="{B8F3515F-4708-E2F8-9761-433A4BD7A6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070979579"/>
              </p:ext>
            </p:extLst>
          </p:nvPr>
        </p:nvGraphicFramePr>
        <p:xfrm>
          <a:off x="145418" y="2398865"/>
          <a:ext cx="3472543" cy="24593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437268012"/>
      </p:ext>
    </p:extLst>
  </p:cSld>
  <p:clrMapOvr>
    <a:masterClrMapping/>
  </p:clrMapOvr>
  <p:transition advTm="3071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B97F28F1-45B2-2E98-D9CE-9E46E6CBB563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062195DF-C766-FB13-3153-E8B50422A5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29" name="ZoneTexte 28">
              <a:extLst>
                <a:ext uri="{FF2B5EF4-FFF2-40B4-BE49-F238E27FC236}">
                  <a16:creationId xmlns="" xmlns:a16="http://schemas.microsoft.com/office/drawing/2014/main" id="{0F0C22E3-68F9-34F5-1ACC-83FC79C2B13D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="" xmlns:a16="http://schemas.microsoft.com/office/drawing/2014/main" id="{817AF9CD-C6B0-1F6C-EC97-C14948235ABB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2069" y="6560820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z="1050" smtClean="0"/>
              <a:pPr/>
              <a:t>32</a:t>
            </a:fld>
            <a:endParaRPr lang="en-US" sz="1050"/>
          </a:p>
        </p:txBody>
      </p:sp>
      <p:sp>
        <p:nvSpPr>
          <p:cNvPr id="10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395789" y="4908337"/>
            <a:ext cx="2194560" cy="968291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ts val="2500"/>
              </a:lnSpc>
            </a:pPr>
            <a:r>
              <a:rPr lang="fr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350 259</a:t>
            </a:r>
          </a:p>
          <a:p>
            <a:pPr algn="ctr">
              <a:lnSpc>
                <a:spcPts val="2500"/>
              </a:lnSpc>
            </a:pPr>
            <a:r>
              <a:rPr lang="fr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Énergie électrique totale ( </a:t>
            </a:r>
            <a:r>
              <a:rPr lang="fr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kWh </a:t>
            </a:r>
            <a:r>
              <a:rPr lang="fr" sz="1400" b="1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e,TOTAL </a:t>
            </a:r>
            <a:r>
              <a:rPr lang="fr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395789" y="3098146"/>
            <a:ext cx="2194560" cy="968291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ts val="2500"/>
              </a:lnSpc>
            </a:pPr>
            <a:r>
              <a:rPr lang="fr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88 820</a:t>
            </a:r>
          </a:p>
          <a:p>
            <a:pPr algn="ctr">
              <a:lnSpc>
                <a:spcPts val="2500"/>
              </a:lnSpc>
            </a:pPr>
            <a:r>
              <a:rPr lang="fr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Électricité à partir de SER ( </a:t>
            </a:r>
            <a:r>
              <a:rPr lang="fr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kWh </a:t>
            </a:r>
            <a:r>
              <a:rPr lang="fr" sz="1400" b="1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e,RES </a:t>
            </a:r>
            <a:r>
              <a:rPr lang="fr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6089123" y="3938971"/>
            <a:ext cx="49083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" sz="4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</a:p>
        </p:txBody>
      </p:sp>
      <p:sp>
        <p:nvSpPr>
          <p:cNvPr id="8" name="Rectangle 7"/>
          <p:cNvSpPr/>
          <p:nvPr/>
        </p:nvSpPr>
        <p:spPr>
          <a:xfrm>
            <a:off x="2465888" y="3720749"/>
            <a:ext cx="202170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______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ight Brace 8"/>
          <p:cNvSpPr/>
          <p:nvPr/>
        </p:nvSpPr>
        <p:spPr>
          <a:xfrm>
            <a:off x="5498319" y="2978186"/>
            <a:ext cx="667265" cy="3018736"/>
          </a:xfrm>
          <a:prstGeom prst="righ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1" name="Group 10"/>
          <p:cNvGrpSpPr/>
          <p:nvPr/>
        </p:nvGrpSpPr>
        <p:grpSpPr>
          <a:xfrm>
            <a:off x="6081041" y="3308742"/>
            <a:ext cx="3388311" cy="1747344"/>
            <a:chOff x="-4135367" y="3632928"/>
            <a:chExt cx="3388311" cy="1747344"/>
          </a:xfrm>
        </p:grpSpPr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822990" y="3632928"/>
              <a:ext cx="2643338" cy="1747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 Box 2"/>
            <p:cNvSpPr txBox="1">
              <a:spLocks noChangeArrowheads="1"/>
            </p:cNvSpPr>
            <p:nvPr/>
          </p:nvSpPr>
          <p:spPr bwMode="auto">
            <a:xfrm>
              <a:off x="-4135367" y="4412006"/>
              <a:ext cx="3388311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45720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" b="1" u="sng" kern="0" spc="50" dirty="0">
                  <a:ln w="11430"/>
                  <a:solidFill>
                    <a:srgbClr val="FF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 Black" pitchFamily="34" charset="0"/>
                  <a:cs typeface="Arial" charset="0"/>
                </a:rPr>
                <a:t>25%</a:t>
              </a:r>
            </a:p>
            <a:p>
              <a:pPr algn="ctr" defTabSz="457200" eaLnBrk="1" fontAlgn="base" hangingPunct="1">
                <a:spcBef>
                  <a:spcPts val="600"/>
                </a:spcBef>
                <a:spcAft>
                  <a:spcPct val="0"/>
                </a:spcAft>
                <a:defRPr/>
              </a:pPr>
              <a:r>
                <a:rPr lang="fr" sz="1100" b="1" kern="0" spc="50" dirty="0">
                  <a:ln w="11430"/>
                  <a:solidFill>
                    <a:srgbClr val="FF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 Black" pitchFamily="34" charset="0"/>
                  <a:cs typeface="Arial" charset="0"/>
                </a:rPr>
                <a:t>% SER Électrique</a:t>
              </a:r>
              <a:endParaRPr lang="el-GR" sz="1100" b="1" kern="0" spc="50" baseline="3000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rial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02964" y="3070107"/>
            <a:ext cx="1683254" cy="953916"/>
            <a:chOff x="-979890" y="2515765"/>
            <a:chExt cx="1683254" cy="953916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66262" y="2515765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56140" y="2627432"/>
              <a:ext cx="664014" cy="598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Rounded Rectangle 16"/>
            <p:cNvSpPr/>
            <p:nvPr/>
          </p:nvSpPr>
          <p:spPr>
            <a:xfrm>
              <a:off x="-979890" y="2548039"/>
              <a:ext cx="666974" cy="68518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81676" y="4922717"/>
            <a:ext cx="1683254" cy="953916"/>
            <a:chOff x="7458278" y="1387307"/>
            <a:chExt cx="1683254" cy="953916"/>
          </a:xfrm>
        </p:grpSpPr>
        <p:pic>
          <p:nvPicPr>
            <p:cNvPr id="19" name="Picture 18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1733" y="1506604"/>
              <a:ext cx="340173" cy="549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1906" y="1387307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ounded Rectangle 20"/>
            <p:cNvSpPr/>
            <p:nvPr/>
          </p:nvSpPr>
          <p:spPr>
            <a:xfrm>
              <a:off x="7458278" y="1419581"/>
              <a:ext cx="666974" cy="68518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8087419" y="2154642"/>
            <a:ext cx="974306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sz="2000" b="1" i="1" dirty="0">
                <a:cs typeface="Calibri" panose="020F0502020204030204" pitchFamily="34" charset="0"/>
              </a:rPr>
              <a:t>Étape 4</a:t>
            </a:r>
            <a:endParaRPr lang="el-GR" sz="2000" dirty="0"/>
          </a:p>
        </p:txBody>
      </p:sp>
      <p:sp>
        <p:nvSpPr>
          <p:cNvPr id="23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86945" y="2280049"/>
            <a:ext cx="8541382" cy="5319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1800" b="1" dirty="0">
                <a:cs typeface="Calibri" panose="020F0502020204030204" pitchFamily="34" charset="0"/>
              </a:rPr>
              <a:t>Calculer le rapport en pourcentage</a:t>
            </a:r>
            <a:endParaRPr lang="en-US" sz="18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cs typeface="Calibri" panose="020F050202020403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087419" y="935091"/>
            <a:ext cx="974306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sz="2000" b="1" i="1" dirty="0">
                <a:cs typeface="Calibri" panose="020F0502020204030204" pitchFamily="34" charset="0"/>
              </a:rPr>
              <a:t>Étape 3</a:t>
            </a:r>
            <a:endParaRPr lang="el-GR" sz="2000" dirty="0"/>
          </a:p>
        </p:txBody>
      </p:sp>
      <p:sp>
        <p:nvSpPr>
          <p:cNvPr id="25" name="Rectangle 24"/>
          <p:cNvSpPr/>
          <p:nvPr/>
        </p:nvSpPr>
        <p:spPr>
          <a:xfrm>
            <a:off x="228602" y="1079702"/>
            <a:ext cx="68969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b="1" dirty="0"/>
              <a:t>Calculer l' énergie électrique totale (RES &amp; conventionnelle)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09498" y="1543115"/>
            <a:ext cx="71795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dirty="0">
                <a:cs typeface="Calibri" panose="020F0502020204030204" pitchFamily="34" charset="0"/>
              </a:rPr>
              <a:t>88 820 </a:t>
            </a:r>
            <a:r>
              <a:rPr lang="fr" dirty="0" err="1">
                <a:cs typeface="Calibri" panose="020F0502020204030204" pitchFamily="34" charset="0"/>
              </a:rPr>
              <a:t>kWh </a:t>
            </a:r>
            <a:r>
              <a:rPr lang="fr" baseline="-25000" dirty="0" err="1">
                <a:cs typeface="Calibri" panose="020F0502020204030204" pitchFamily="34" charset="0"/>
              </a:rPr>
              <a:t>e,SER </a:t>
            </a:r>
            <a:r>
              <a:rPr lang="fr" dirty="0">
                <a:cs typeface="Calibri" panose="020F0502020204030204" pitchFamily="34" charset="0"/>
              </a:rPr>
              <a:t>+ </a:t>
            </a:r>
            <a:r>
              <a:rPr lang="fr" dirty="0">
                <a:solidFill>
                  <a:prstClr val="black"/>
                </a:solidFill>
                <a:cs typeface="Calibri" panose="020F0502020204030204" pitchFamily="34" charset="0"/>
              </a:rPr>
              <a:t>261 439</a:t>
            </a:r>
            <a:r>
              <a:rPr lang="fr" dirty="0">
                <a:cs typeface="Calibri" panose="020F0502020204030204" pitchFamily="34" charset="0"/>
              </a:rPr>
              <a:t> </a:t>
            </a:r>
            <a:r>
              <a:rPr lang="fr" dirty="0" err="1">
                <a:cs typeface="Calibri" panose="020F0502020204030204" pitchFamily="34" charset="0"/>
              </a:rPr>
              <a:t>kWh </a:t>
            </a:r>
            <a:r>
              <a:rPr lang="fr" baseline="-25000" dirty="0" err="1">
                <a:cs typeface="Calibri" panose="020F0502020204030204" pitchFamily="34" charset="0"/>
              </a:rPr>
              <a:t>e,Réseau</a:t>
            </a:r>
            <a:r>
              <a:rPr lang="fr" b="1" baseline="-25000" dirty="0"/>
              <a:t> </a:t>
            </a:r>
            <a:r>
              <a:rPr lang="fr" b="1" dirty="0"/>
              <a:t>= 350 259 </a:t>
            </a:r>
            <a:r>
              <a:rPr lang="fr" b="1" dirty="0" err="1"/>
              <a:t>kWh </a:t>
            </a:r>
            <a:r>
              <a:rPr lang="fr" b="1" baseline="-25000" dirty="0" err="1"/>
              <a:t>e,t</a:t>
            </a:r>
            <a:r>
              <a:rPr lang="fr" b="1" baseline="-25000" dirty="0"/>
              <a:t> </a:t>
            </a:r>
            <a:endParaRPr lang="en-US" b="1" baseline="-25000" dirty="0"/>
          </a:p>
        </p:txBody>
      </p:sp>
      <p:sp>
        <p:nvSpPr>
          <p:cNvPr id="27" name="Rectangle 26"/>
          <p:cNvSpPr/>
          <p:nvPr/>
        </p:nvSpPr>
        <p:spPr>
          <a:xfrm>
            <a:off x="4563897" y="4009806"/>
            <a:ext cx="52450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X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077179" y="4240638"/>
            <a:ext cx="5741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</a:t>
            </a:r>
            <a:endParaRPr lang="en-GB" sz="2000" dirty="0"/>
          </a:p>
        </p:txBody>
      </p:sp>
    </p:spTree>
    <p:extLst>
      <p:ext uri="{BB962C8B-B14F-4D97-AF65-F5344CB8AC3E}">
        <p14:creationId xmlns="" xmlns:p14="http://schemas.microsoft.com/office/powerpoint/2010/main" val="3996452600"/>
      </p:ext>
    </p:extLst>
  </p:cSld>
  <p:clrMapOvr>
    <a:masterClrMapping/>
  </p:clrMapOvr>
  <p:transition advTm="2533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fr" b="1" dirty="0" smtClean="0">
                <a:cs typeface="Calibri" panose="020F0502020204030204" pitchFamily="34" charset="0"/>
              </a:rPr>
              <a:t>EXERCICE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b="1" dirty="0">
              <a:solidFill>
                <a:schemeClr val="tx1"/>
              </a:solidFill>
            </a:endParaRPr>
          </a:p>
        </p:txBody>
      </p:sp>
      <p:sp>
        <p:nvSpPr>
          <p:cNvPr id="4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B1D48CC8-931E-4400-FC57-826F6A6AA1CC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13BF4B2D-D1F6-85C1-DA33-1DC5AEE710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5" name="ZoneTexte 4">
              <a:extLst>
                <a:ext uri="{FF2B5EF4-FFF2-40B4-BE49-F238E27FC236}">
                  <a16:creationId xmlns="" xmlns:a16="http://schemas.microsoft.com/office/drawing/2014/main" id="{64E0CA29-FCC8-89E3-8F79-905A505D5B01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A36EA01B-70FE-7042-9005-608E822A238B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5482316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6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412480" cy="4996738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lv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fr" sz="1800" dirty="0">
                <a:cs typeface="Calibri" panose="020F0502020204030204" pitchFamily="34" charset="0"/>
              </a:rPr>
              <a:t>Un nouveau bâtiment hospitalier est conçu et est desservi par un système central de CVC. Elle sera connectée au réseau électrique.</a:t>
            </a:r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" sz="1800" dirty="0"/>
              <a:t>L'équipe de conception envisage l'installation de :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fr" sz="1800" b="1" dirty="0"/>
              <a:t>Photovoltaïque </a:t>
            </a:r>
            <a:r>
              <a:rPr lang="fr" sz="1800" dirty="0"/>
              <a:t>intégré au bâtiment pour fournir de l'électricité aux services techniques du bâtiment.</a:t>
            </a:r>
          </a:p>
          <a:p>
            <a:pPr marL="0" lvl="0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fr" sz="1800" b="1" i="1" dirty="0">
                <a:cs typeface="Calibri" panose="020F0502020204030204" pitchFamily="34" charset="0"/>
              </a:rPr>
              <a:t>Données disponibles </a:t>
            </a:r>
            <a:r>
              <a:rPr lang="fr" sz="1800" i="1" dirty="0">
                <a:cs typeface="Calibri" panose="020F0502020204030204" pitchFamily="34" charset="0"/>
              </a:rPr>
              <a:t>: </a:t>
            </a:r>
            <a:r>
              <a:rPr lang="fr" sz="1800" dirty="0">
                <a:cs typeface="Calibri" panose="020F0502020204030204" pitchFamily="34" charset="0"/>
              </a:rPr>
              <a:t>Pour la conception initiale, l' </a:t>
            </a:r>
            <a:r>
              <a:rPr lang="fr" sz="1800" b="1" dirty="0">
                <a:cs typeface="Calibri" panose="020F0502020204030204" pitchFamily="34" charset="0"/>
              </a:rPr>
              <a:t>énergie électrique finale mensuelle calculée </a:t>
            </a:r>
            <a:r>
              <a:rPr lang="fr" sz="1800" dirty="0">
                <a:cs typeface="Calibri" panose="020F0502020204030204" pitchFamily="34" charset="0"/>
              </a:rPr>
              <a:t>consommée par les services techniques du bâtiment concernés sur une année type. Pour la conception alternative, l' </a:t>
            </a:r>
            <a:r>
              <a:rPr lang="fr" sz="1800" b="1" dirty="0"/>
              <a:t>énergie électrique annuelle calculée produite à partir du photovoltaïque </a:t>
            </a:r>
            <a:r>
              <a:rPr lang="fr" sz="1800" dirty="0"/>
              <a:t>est de 304 500 kWh </a:t>
            </a:r>
            <a:r>
              <a:rPr lang="fr" sz="1800" baseline="-25000" dirty="0"/>
              <a:t>e,RES</a:t>
            </a:r>
            <a:endParaRPr lang="en-US" sz="1800" dirty="0">
              <a:cs typeface="Calibri" panose="020F050202020403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endParaRPr lang="en-US" sz="1800" b="1" dirty="0"/>
          </a:p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endParaRPr lang="en-US" sz="1800" b="1" dirty="0"/>
          </a:p>
          <a:p>
            <a:pPr marL="0" indent="0" algn="ctr">
              <a:buNone/>
            </a:pPr>
            <a:r>
              <a:rPr lang="fr" sz="1800" i="1" dirty="0"/>
              <a:t>Utilisez les données suivantes pour résoudre l'exercice</a:t>
            </a:r>
          </a:p>
          <a:p>
            <a:pPr marL="0" indent="0" algn="ctr">
              <a:buNone/>
            </a:pPr>
            <a:endParaRPr lang="en-US" sz="1800" i="1" dirty="0"/>
          </a:p>
        </p:txBody>
      </p:sp>
      <p:grpSp>
        <p:nvGrpSpPr>
          <p:cNvPr id="8" name="Group 7"/>
          <p:cNvGrpSpPr/>
          <p:nvPr/>
        </p:nvGrpSpPr>
        <p:grpSpPr>
          <a:xfrm>
            <a:off x="406400" y="4633803"/>
            <a:ext cx="8514080" cy="1101536"/>
            <a:chOff x="314960" y="4492902"/>
            <a:chExt cx="8514080" cy="917273"/>
          </a:xfrm>
        </p:grpSpPr>
        <p:sp>
          <p:nvSpPr>
            <p:cNvPr id="9" name="Segnaposto contenuto 2">
              <a:extLst>
                <a:ext uri="{FF2B5EF4-FFF2-40B4-BE49-F238E27FC236}">
                  <a16:creationId xmlns=""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4"/>
              <a:ext cx="8514080" cy="87985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fr" sz="1800" b="1" dirty="0"/>
                <a:t>                     Calculez le rapport en pourcentage entre la quantité d'électricité produite à partir de sources renouvelables et la consommation finale totale d'énergie électrique du réseau principal </a:t>
              </a:r>
              <a:r>
                <a:rPr lang="fr" sz="1800" dirty="0"/>
                <a:t>.</a:t>
              </a:r>
              <a:endParaRPr lang="en-US" sz="18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857" y="4492902"/>
              <a:ext cx="466627" cy="44942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7E72C706-5FE7-EC11-F208-92F882A91078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3BC482B1-5756-A5A2-BCC8-918242031B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F0AFFEEB-C213-DA93-FC8A-F452B3F1374D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931FCFFF-679B-8F42-4785-90E20BD131DA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087762255"/>
      </p:ext>
    </p:extLst>
  </p:cSld>
  <p:clrMapOvr>
    <a:masterClrMapping/>
  </p:clrMapOvr>
  <p:transition advTm="1350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="" xmlns:a16="http://schemas.microsoft.com/office/drawing/2014/main" id="{F5806140-ADF6-3102-A29A-B2FB37873D33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="" xmlns:a16="http://schemas.microsoft.com/office/drawing/2014/main" id="{503F1E9F-AD35-0001-539D-F823193983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6" name="ZoneTexte 5">
              <a:extLst>
                <a:ext uri="{FF2B5EF4-FFF2-40B4-BE49-F238E27FC236}">
                  <a16:creationId xmlns="" xmlns:a16="http://schemas.microsoft.com/office/drawing/2014/main" id="{4FB350FF-AA01-BA14-4886-234D9D486D8A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F1DFE92F-7645-020A-0328-4E1BF1F9708D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600060"/>
            <a:ext cx="2133600" cy="257940"/>
          </a:xfrm>
        </p:spPr>
        <p:txBody>
          <a:bodyPr/>
          <a:lstStyle/>
          <a:p>
            <a:fld id="{243FB592-B9A9-49AA-A86F-4031F7B97808}" type="slidenum">
              <a:rPr lang="en-US" sz="1000" smtClean="0"/>
              <a:pPr/>
              <a:t>35</a:t>
            </a:fld>
            <a:endParaRPr lang="en-US" sz="1000"/>
          </a:p>
        </p:txBody>
      </p:sp>
      <p:sp>
        <p:nvSpPr>
          <p:cNvPr id="10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4794" y="738182"/>
            <a:ext cx="340173" cy="54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1660377"/>
              </p:ext>
            </p:extLst>
          </p:nvPr>
        </p:nvGraphicFramePr>
        <p:xfrm>
          <a:off x="4440479" y="1121886"/>
          <a:ext cx="4155516" cy="5429142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6960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1312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4632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2327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>
                          <a:solidFill>
                            <a:schemeClr val="tx1"/>
                          </a:solidFill>
                        </a:rPr>
                        <a:t>Mois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>
                          <a:solidFill>
                            <a:schemeClr val="tx1"/>
                          </a:solidFill>
                        </a:rPr>
                        <a:t>Année type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3275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Janvier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166051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3275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Février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136356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3275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Mars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155240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23275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Avril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148506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3275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strike="noStrike" dirty="0" smtClean="0">
                          <a:solidFill>
                            <a:schemeClr val="tx1"/>
                          </a:solidFill>
                        </a:rPr>
                        <a:t>Mai</a:t>
                      </a:r>
                      <a:endParaRPr lang="fr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159599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23275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Juin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190353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23275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Juillet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236246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23275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Août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224114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65731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Septembre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195751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23275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Octobre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156604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565731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Novembre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147153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23275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Décembre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152552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11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994794" y="707857"/>
            <a:ext cx="2775985" cy="44847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fr" sz="1600" b="1" dirty="0">
                <a:cs typeface="Calibri" panose="020F0502020204030204" pitchFamily="34" charset="0"/>
              </a:rPr>
              <a:t>Consommation 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fr" sz="1600" b="1" dirty="0" smtClean="0">
                <a:cs typeface="Calibri" panose="020F0502020204030204" pitchFamily="34" charset="0"/>
              </a:rPr>
              <a:t>d'électricité </a:t>
            </a:r>
            <a:r>
              <a:rPr lang="fr" sz="1600" b="1" dirty="0"/>
              <a:t>( kWh </a:t>
            </a:r>
            <a:r>
              <a:rPr lang="fr" sz="1600" b="1" baseline="-25000" dirty="0"/>
              <a:t>e,Grid </a:t>
            </a:r>
            <a:r>
              <a:rPr lang="fr" sz="1600" b="1" dirty="0"/>
              <a:t>)</a:t>
            </a:r>
            <a:endParaRPr lang="en-US" sz="1600" b="1" dirty="0"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1600" i="1" dirty="0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2576" y="889709"/>
            <a:ext cx="532051" cy="479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2671814" y="1670941"/>
            <a:ext cx="252543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fr" b="1" dirty="0">
                <a:cs typeface="Calibri" panose="020F0502020204030204" pitchFamily="34" charset="0"/>
              </a:rPr>
              <a:t>Total = 304 500 kWh </a:t>
            </a:r>
            <a:r>
              <a:rPr lang="fr" b="1" baseline="-25000" dirty="0">
                <a:cs typeface="Calibri" panose="020F0502020204030204" pitchFamily="34" charset="0"/>
              </a:rPr>
              <a:t>e,RES</a:t>
            </a:r>
            <a:endParaRPr lang="en-US" b="1" dirty="0"/>
          </a:p>
        </p:txBody>
      </p:sp>
      <p:sp>
        <p:nvSpPr>
          <p:cNvPr id="17" name="Rectangle 16"/>
          <p:cNvSpPr/>
          <p:nvPr/>
        </p:nvSpPr>
        <p:spPr>
          <a:xfrm>
            <a:off x="206764" y="888206"/>
            <a:ext cx="2141933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b="1" i="1" dirty="0">
                <a:cs typeface="Calibri" panose="020F0502020204030204" pitchFamily="34" charset="0"/>
              </a:rPr>
              <a:t>Données disponibles</a:t>
            </a:r>
            <a:endParaRPr lang="el-GR" dirty="0"/>
          </a:p>
        </p:txBody>
      </p:sp>
      <p:sp>
        <p:nvSpPr>
          <p:cNvPr id="2" name="Rectangle 1"/>
          <p:cNvSpPr/>
          <p:nvPr/>
        </p:nvSpPr>
        <p:spPr>
          <a:xfrm>
            <a:off x="3218809" y="819939"/>
            <a:ext cx="27759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b="1" dirty="0"/>
              <a:t>électrique produite à partir du PV</a:t>
            </a:r>
            <a:endParaRPr lang="el-GR" dirty="0"/>
          </a:p>
        </p:txBody>
      </p:sp>
    </p:spTree>
    <p:extLst>
      <p:ext uri="{BB962C8B-B14F-4D97-AF65-F5344CB8AC3E}">
        <p14:creationId xmlns="" xmlns:p14="http://schemas.microsoft.com/office/powerpoint/2010/main" val="549702834"/>
      </p:ext>
    </p:extLst>
  </p:cSld>
  <p:clrMapOvr>
    <a:masterClrMapping/>
  </p:clrMapOvr>
  <p:transition advTm="2562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508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9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CONTEXTE</a:t>
            </a:r>
            <a:r>
              <a:rPr lang="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pic>
        <p:nvPicPr>
          <p:cNvPr id="24" name="Picture 3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4829" y="2465806"/>
            <a:ext cx="457200" cy="30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2888565" y="1320800"/>
            <a:ext cx="5540990" cy="4325287"/>
            <a:chOff x="2888565" y="1320800"/>
            <a:chExt cx="5540990" cy="4943113"/>
          </a:xfrm>
        </p:grpSpPr>
        <p:grpSp>
          <p:nvGrpSpPr>
            <p:cNvPr id="3" name="Group 2"/>
            <p:cNvGrpSpPr/>
            <p:nvPr/>
          </p:nvGrpSpPr>
          <p:grpSpPr>
            <a:xfrm>
              <a:off x="2888565" y="1320800"/>
              <a:ext cx="5540990" cy="4943113"/>
              <a:chOff x="2888565" y="1320800"/>
              <a:chExt cx="5540990" cy="4943113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 t="7252" b="2386"/>
              <a:stretch/>
            </p:blipFill>
            <p:spPr bwMode="auto">
              <a:xfrm>
                <a:off x="2888565" y="1320800"/>
                <a:ext cx="4687301" cy="4723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TextBox 24"/>
              <p:cNvSpPr txBox="1"/>
              <p:nvPr/>
            </p:nvSpPr>
            <p:spPr>
              <a:xfrm>
                <a:off x="7523538" y="6017695"/>
                <a:ext cx="906017" cy="246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" sz="800" b="1" dirty="0"/>
                  <a:t>Source : Eurostat</a:t>
                </a:r>
              </a:p>
            </p:txBody>
          </p:sp>
        </p:grpSp>
        <p:sp>
          <p:nvSpPr>
            <p:cNvPr id="26" name="Rounded Rectangle 25"/>
            <p:cNvSpPr/>
            <p:nvPr/>
          </p:nvSpPr>
          <p:spPr>
            <a:xfrm>
              <a:off x="4722280" y="5796296"/>
              <a:ext cx="1710888" cy="458848"/>
            </a:xfrm>
            <a:prstGeom prst="roundRect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71916" y="1836770"/>
            <a:ext cx="2383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" b="1" dirty="0">
                <a:solidFill>
                  <a:srgbClr val="92D050"/>
                </a:solidFill>
              </a:rPr>
              <a:t>Énergies renouvelables</a:t>
            </a:r>
          </a:p>
          <a:p>
            <a:pPr algn="ctr"/>
            <a:r>
              <a:rPr lang="fr" b="1" dirty="0">
                <a:solidFill>
                  <a:srgbClr val="92D050"/>
                </a:solidFill>
              </a:rPr>
              <a:t>30 %</a:t>
            </a:r>
            <a:endParaRPr lang="en-US" b="1" dirty="0">
              <a:solidFill>
                <a:srgbClr val="92D050"/>
              </a:solidFill>
            </a:endParaRPr>
          </a:p>
        </p:txBody>
      </p:sp>
      <p:sp>
        <p:nvSpPr>
          <p:cNvPr id="10" name="Left Brace 9"/>
          <p:cNvSpPr/>
          <p:nvPr/>
        </p:nvSpPr>
        <p:spPr>
          <a:xfrm>
            <a:off x="2554941" y="1506071"/>
            <a:ext cx="333624" cy="1075764"/>
          </a:xfrm>
          <a:prstGeom prst="leftBrac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ZoneTexte 1">
            <a:extLst>
              <a:ext uri="{FF2B5EF4-FFF2-40B4-BE49-F238E27FC236}">
                <a16:creationId xmlns="" xmlns:a16="http://schemas.microsoft.com/office/drawing/2014/main" id="{6D0EA29A-3DCB-5B97-CE57-F5B7932B0355}"/>
              </a:ext>
            </a:extLst>
          </p:cNvPr>
          <p:cNvSpPr txBox="1"/>
          <p:nvPr/>
        </p:nvSpPr>
        <p:spPr>
          <a:xfrm>
            <a:off x="3041711" y="1036320"/>
            <a:ext cx="4437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</a:rPr>
              <a:t>Production EU d’électricité par source (2016)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AA6CF87B-00CE-3DD0-ADE6-A32BAD447917}"/>
              </a:ext>
            </a:extLst>
          </p:cNvPr>
          <p:cNvSpPr txBox="1"/>
          <p:nvPr/>
        </p:nvSpPr>
        <p:spPr>
          <a:xfrm>
            <a:off x="3729430" y="5434493"/>
            <a:ext cx="331372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" b="1" dirty="0"/>
              <a:t>       Fossile              Nucléaire      Hydraulique        Eolien        Biocarburant     Solaire        Autres    </a:t>
            </a:r>
          </a:p>
        </p:txBody>
      </p:sp>
    </p:spTree>
    <p:extLst>
      <p:ext uri="{BB962C8B-B14F-4D97-AF65-F5344CB8AC3E}">
        <p14:creationId xmlns="" xmlns:p14="http://schemas.microsoft.com/office/powerpoint/2010/main" val="3229339466"/>
      </p:ext>
    </p:extLst>
  </p:cSld>
  <p:clrMapOvr>
    <a:masterClrMapping/>
  </p:clrMapOvr>
  <p:transition advTm="1543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10" name="Tabella 9">
            <a:extLst>
              <a:ext uri="{FF2B5EF4-FFF2-40B4-BE49-F238E27FC236}">
                <a16:creationId xmlns=""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56456088"/>
              </p:ext>
            </p:extLst>
          </p:nvPr>
        </p:nvGraphicFramePr>
        <p:xfrm>
          <a:off x="379435" y="1811498"/>
          <a:ext cx="8182272" cy="148211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36304">
                  <a:extLst>
                    <a:ext uri="{9D8B030D-6E8A-4147-A177-3AD203B41FA5}">
                      <a16:colId xmlns="" xmlns:a16="http://schemas.microsoft.com/office/drawing/2014/main" val="338152859"/>
                    </a:ext>
                  </a:extLst>
                </a:gridCol>
                <a:gridCol w="1371420">
                  <a:extLst>
                    <a:ext uri="{9D8B030D-6E8A-4147-A177-3AD203B41FA5}">
                      <a16:colId xmlns="" xmlns:a16="http://schemas.microsoft.com/office/drawing/2014/main" val="125890587"/>
                    </a:ext>
                  </a:extLst>
                </a:gridCol>
                <a:gridCol w="1687398">
                  <a:extLst>
                    <a:ext uri="{9D8B030D-6E8A-4147-A177-3AD203B41FA5}">
                      <a16:colId xmlns="" xmlns:a16="http://schemas.microsoft.com/office/drawing/2014/main" val="2093439941"/>
                    </a:ext>
                  </a:extLst>
                </a:gridCol>
                <a:gridCol w="2387150">
                  <a:extLst>
                    <a:ext uri="{9D8B030D-6E8A-4147-A177-3AD203B41FA5}">
                      <a16:colId xmlns="" xmlns:a16="http://schemas.microsoft.com/office/drawing/2014/main" val="1306176470"/>
                    </a:ext>
                  </a:extLst>
                </a:gridCol>
              </a:tblGrid>
              <a:tr h="265636">
                <a:tc>
                  <a:txBody>
                    <a:bodyPr/>
                    <a:lstStyle/>
                    <a:p>
                      <a:r>
                        <a:rPr lang="fr" sz="1600" noProof="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sz="1600" noProof="0" dirty="0"/>
                        <a:t>Unité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" sz="1600" noProof="0" dirty="0"/>
                        <a:t>Stade du projet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" sz="1600" noProof="0" dirty="0"/>
                        <a:t>La source de données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67756336"/>
                  </a:ext>
                </a:extLst>
              </a:tr>
              <a:tr h="1146833">
                <a:tc>
                  <a:txBody>
                    <a:bodyPr/>
                    <a:lstStyle/>
                    <a:p>
                      <a:r>
                        <a:rPr lang="fr" sz="1600" kern="1200" noProof="0" dirty="0">
                          <a:effectLst/>
                        </a:rPr>
                        <a:t>Part des énergies renouvelables dans la consommation finale </a:t>
                      </a:r>
                      <a:endParaRPr lang="en-US" sz="1600" u="sng" strike="noStrike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sz="1600" kern="1200" noProof="0" dirty="0">
                          <a:effectLst/>
                        </a:rPr>
                        <a:t>%</a:t>
                      </a:r>
                      <a:endParaRPr lang="en-US" sz="1600" kern="1200" noProof="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" sz="1600" noProof="0" dirty="0"/>
                        <a:t>Conception</a:t>
                      </a:r>
                    </a:p>
                    <a:p>
                      <a:r>
                        <a:rPr lang="fr" sz="1600" noProof="0" dirty="0"/>
                        <a:t>____________</a:t>
                      </a:r>
                    </a:p>
                    <a:p>
                      <a:endParaRPr lang="en-US" sz="1600" noProof="0" dirty="0"/>
                    </a:p>
                    <a:p>
                      <a:r>
                        <a:rPr lang="fr" sz="1600" u="none" noProof="0" dirty="0" smtClean="0"/>
                        <a:t>Occupation</a:t>
                      </a:r>
                      <a:endParaRPr lang="en-US" sz="1600" u="none" strike="noStrike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" sz="1600" noProof="0" dirty="0"/>
                        <a:t>Estimation</a:t>
                      </a:r>
                    </a:p>
                    <a:p>
                      <a:r>
                        <a:rPr lang="fr" sz="1600" noProof="0" dirty="0"/>
                        <a:t>____________</a:t>
                      </a:r>
                    </a:p>
                    <a:p>
                      <a:endParaRPr lang="en-US" sz="1600" noProof="0" dirty="0"/>
                    </a:p>
                    <a:p>
                      <a:r>
                        <a:rPr lang="fr" sz="1600" u="none" strike="noStrike" noProof="0" dirty="0"/>
                        <a:t>Mesure</a:t>
                      </a:r>
                      <a:endParaRPr lang="en-US" sz="1600" u="none" strike="noStrike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7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INDICATEUR</a:t>
            </a:r>
            <a:endParaRPr lang="it-IT" dirty="0"/>
          </a:p>
        </p:txBody>
      </p:sp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AF55AA45-5E9D-D870-CA28-0C8CD8723416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DA1D100E-D1DA-33B4-CC28-A227CBF4BC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BC5D8297-C844-4E7C-72FC-672E0D059122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513973C7-4FFA-1AC5-E03F-6DF51AAA116A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064675545"/>
      </p:ext>
    </p:extLst>
  </p:cSld>
  <p:clrMapOvr>
    <a:masterClrMapping/>
  </p:clrMapOvr>
  <p:transition advTm="3079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02208"/>
            <a:ext cx="8418576" cy="450068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INTENTION</a:t>
            </a:r>
            <a:r>
              <a:rPr lang="f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fr" sz="2400" dirty="0"/>
              <a:t>Maximiser l' utilisation des sources d'énergie renouvelables </a:t>
            </a:r>
            <a:r>
              <a:rPr lang="fr" dirty="0"/>
              <a:t>.</a:t>
            </a:r>
            <a:endParaRPr lang="en-US" sz="2400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748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2" name="Picture 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122" y="2712410"/>
            <a:ext cx="2285999" cy="17153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2258" y="2712410"/>
            <a:ext cx="2285999" cy="17153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6964" y="2204503"/>
            <a:ext cx="2301762" cy="17153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5596" y="2975300"/>
            <a:ext cx="2301762" cy="17042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3122" y="4546353"/>
            <a:ext cx="4615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" b="1" dirty="0"/>
              <a:t>Photovoltaïque</a:t>
            </a:r>
          </a:p>
          <a:p>
            <a:pPr algn="ctr"/>
            <a:r>
              <a:rPr lang="fr" dirty="0"/>
              <a:t>( </a:t>
            </a:r>
            <a:r>
              <a:rPr lang="fr" b="1" dirty="0"/>
              <a:t>BIPV </a:t>
            </a:r>
            <a:r>
              <a:rPr lang="fr" dirty="0"/>
              <a:t>- Photovoltaïque Intégré au Bâtiment)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26150" y="4809243"/>
            <a:ext cx="1545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b="1" dirty="0"/>
              <a:t>Éoliennes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8747B497-22EA-20C2-ACC1-5CF96E5F9C88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="" xmlns:a16="http://schemas.microsoft.com/office/drawing/2014/main" id="{D1E9F985-A13A-7432-50D9-B63F4170DFC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6" name="ZoneTexte 5">
              <a:extLst>
                <a:ext uri="{FF2B5EF4-FFF2-40B4-BE49-F238E27FC236}">
                  <a16:creationId xmlns="" xmlns:a16="http://schemas.microsoft.com/office/drawing/2014/main" id="{822D9D57-4877-D76E-5B1D-8142F72DF8C4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DDC37948-78D7-3E81-711A-94B76FFC0944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565691331"/>
      </p:ext>
    </p:extLst>
  </p:cSld>
  <p:clrMapOvr>
    <a:masterClrMapping/>
  </p:clrMapOvr>
  <p:transition advTm="1292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4836"/>
            <a:ext cx="2133600" cy="283164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DESCRIPTION</a:t>
            </a:r>
            <a:endParaRPr lang="it-IT" dirty="0"/>
          </a:p>
        </p:txBody>
      </p:sp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0714" y="4428075"/>
            <a:ext cx="4351939" cy="1475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5015" y="1682085"/>
            <a:ext cx="2926165" cy="20742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32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43150" y="1609567"/>
            <a:ext cx="5325137" cy="428626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" sz="2000" dirty="0"/>
              <a:t>Cet indicateur évalue la part des énergies renouvelables dans les consommations finales d'énergie </a:t>
            </a:r>
            <a:r>
              <a:rPr lang="fr" sz="2000" dirty="0" smtClean="0"/>
              <a:t>électrique, </a:t>
            </a:r>
            <a:r>
              <a:rPr lang="fr" sz="2000" dirty="0"/>
              <a:t>et ainsi, la mesure dans laquelle les énergies renouvelables se sont substituées aux énergies fossiles et ont donc contribué à la décarburation de l'économie spatiale méditerranéenne.</a:t>
            </a:r>
          </a:p>
          <a:p>
            <a:pPr marL="0" lvl="0" indent="0">
              <a:spcBef>
                <a:spcPts val="1800"/>
              </a:spcBef>
              <a:buNone/>
            </a:pPr>
            <a:r>
              <a:rPr lang="fr" sz="2000" dirty="0">
                <a:solidFill>
                  <a:prstClr val="black"/>
                </a:solidFill>
              </a:rPr>
              <a:t>Il quantifie également les progrès vers les objectifs Europe 2020 et 2030 pour les énergies renouvelables.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EFD52B82-93D8-643D-6D29-1065CA728A13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FE06F0B9-64E4-4218-329E-D5EE32295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0D633657-7532-600C-F8BE-8876287B0CE7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E0CE5175-8BD8-3BE1-7AA3-F8EBB50A401E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711563001"/>
      </p:ext>
    </p:extLst>
  </p:cSld>
  <p:clrMapOvr>
    <a:masterClrMapping/>
  </p:clrMapOvr>
  <p:transition advTm="1314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LIMITE &amp; PORTÉE</a:t>
            </a:r>
            <a:endParaRPr lang="it-IT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330705"/>
            <a:ext cx="8632626" cy="39613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2000" dirty="0"/>
              <a:t>La limite d'évaluation est le bâtiment.</a:t>
            </a:r>
            <a:endParaRPr lang="en-US" sz="2000" dirty="0"/>
          </a:p>
          <a:p>
            <a:pPr marL="0" indent="0">
              <a:buNone/>
            </a:pPr>
            <a:r>
              <a:rPr lang="fr" sz="2000" dirty="0"/>
              <a:t>Le périmètre de l'indicateur comprend les usages énergétiques suivants, également appelés </a:t>
            </a:r>
            <a:r>
              <a:rPr lang="fr" sz="2000" b="1" dirty="0"/>
              <a:t>prestations techniques du bâtiment </a:t>
            </a:r>
            <a:r>
              <a:rPr lang="fr" sz="2000" dirty="0"/>
              <a:t>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" sz="2000" dirty="0"/>
              <a:t>chauffage,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" sz="2000" dirty="0"/>
              <a:t>refroidissement,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" sz="2000" dirty="0"/>
              <a:t>ventilation,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" sz="2000" dirty="0"/>
              <a:t>eau chaude domestique,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" sz="2000" dirty="0"/>
              <a:t>éclairage,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" sz="2000" dirty="0"/>
              <a:t>auxiliaires</a:t>
            </a:r>
            <a:r>
              <a:rPr lang="fr" sz="2000" dirty="0">
                <a:solidFill>
                  <a:prstClr val="black"/>
                </a:solidFill>
              </a:rPr>
              <a:t> </a:t>
            </a:r>
            <a:endParaRPr lang="en-US" sz="2000" dirty="0">
              <a:solidFill>
                <a:prstClr val="black"/>
              </a:solidFill>
            </a:endParaRPr>
          </a:p>
        </p:txBody>
      </p:sp>
      <p:pic>
        <p:nvPicPr>
          <p:cNvPr id="9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8224" y="4886496"/>
            <a:ext cx="8775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sz="2000" dirty="0">
                <a:solidFill>
                  <a:prstClr val="black"/>
                </a:solidFill>
              </a:rPr>
              <a:t>Dans une approche de cycle de vie, leur consommation d'énergie est appelée </a:t>
            </a:r>
            <a:r>
              <a:rPr lang="fr" sz="2000" b="1" dirty="0">
                <a:solidFill>
                  <a:prstClr val="black"/>
                </a:solidFill>
              </a:rPr>
              <a:t>consommation d'énergie opérationnelle</a:t>
            </a:r>
            <a:endParaRPr lang="en-GB" sz="2000" dirty="0"/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9829DDC7-1430-AB1C-A899-75CB0F991C58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="" xmlns:a16="http://schemas.microsoft.com/office/drawing/2014/main" id="{EEDBD015-C9A1-16EB-73B1-3021CF423B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="" xmlns:a16="http://schemas.microsoft.com/office/drawing/2014/main" id="{229053B1-4863-F4B1-4AB1-479A2FEAFDE3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7440056A-9386-9587-3BD5-272EC902C277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="" xmlns:a16="http://schemas.microsoft.com/office/drawing/2014/main" id="{AFA9B3B0-5348-3DEF-8515-0A28F72C00E9}"/>
              </a:ext>
            </a:extLst>
          </p:cNvPr>
          <p:cNvGrpSpPr/>
          <p:nvPr/>
        </p:nvGrpSpPr>
        <p:grpSpPr>
          <a:xfrm>
            <a:off x="5145743" y="2438400"/>
            <a:ext cx="3682450" cy="2280514"/>
            <a:chOff x="4854537" y="2140508"/>
            <a:chExt cx="3749365" cy="2705334"/>
          </a:xfrm>
        </p:grpSpPr>
        <p:pic>
          <p:nvPicPr>
            <p:cNvPr id="13" name="Image 12">
              <a:extLst>
                <a:ext uri="{FF2B5EF4-FFF2-40B4-BE49-F238E27FC236}">
                  <a16:creationId xmlns="" xmlns:a16="http://schemas.microsoft.com/office/drawing/2014/main" id="{58F2C9F5-4D46-B049-7E62-C0B1DA95C9D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54537" y="2140508"/>
              <a:ext cx="3749365" cy="2705334"/>
            </a:xfrm>
            <a:prstGeom prst="rect">
              <a:avLst/>
            </a:prstGeom>
          </p:spPr>
        </p:pic>
        <p:sp>
          <p:nvSpPr>
            <p:cNvPr id="15" name="ZoneTexte 14">
              <a:extLst>
                <a:ext uri="{FF2B5EF4-FFF2-40B4-BE49-F238E27FC236}">
                  <a16:creationId xmlns="" xmlns:a16="http://schemas.microsoft.com/office/drawing/2014/main" id="{EE15CE41-59A7-E604-7652-A867201F674D}"/>
                </a:ext>
              </a:extLst>
            </p:cNvPr>
            <p:cNvSpPr txBox="1"/>
            <p:nvPr/>
          </p:nvSpPr>
          <p:spPr>
            <a:xfrm>
              <a:off x="5302501" y="2650502"/>
              <a:ext cx="2058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Limites du bâtiment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="" xmlns:a16="http://schemas.microsoft.com/office/drawing/2014/main" id="{DDA644DD-1AD2-9E44-EF47-7A2AA6214B38}"/>
                </a:ext>
              </a:extLst>
            </p:cNvPr>
            <p:cNvSpPr txBox="1"/>
            <p:nvPr/>
          </p:nvSpPr>
          <p:spPr>
            <a:xfrm>
              <a:off x="7543800" y="3282794"/>
              <a:ext cx="105349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b="1" i="1" dirty="0"/>
                <a:t>Hors électricité </a:t>
              </a:r>
            </a:p>
            <a:p>
              <a:r>
                <a:rPr lang="fr-FR" sz="1050" b="1" i="1" dirty="0"/>
                <a:t>exportée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="" xmlns:a16="http://schemas.microsoft.com/office/drawing/2014/main" id="{39B64BDA-855C-A105-0550-31CA70B223AA}"/>
                </a:ext>
              </a:extLst>
            </p:cNvPr>
            <p:cNvSpPr txBox="1"/>
            <p:nvPr/>
          </p:nvSpPr>
          <p:spPr>
            <a:xfrm>
              <a:off x="7636406" y="2362343"/>
              <a:ext cx="671979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b="1" dirty="0"/>
                <a:t>Réseau</a:t>
              </a:r>
            </a:p>
            <a:p>
              <a:r>
                <a:rPr lang="fr-FR" sz="1050" b="1" dirty="0"/>
                <a:t>principal</a:t>
              </a:r>
            </a:p>
          </p:txBody>
        </p:sp>
      </p:grpSp>
      <p:sp>
        <p:nvSpPr>
          <p:cNvPr id="19" name="Rectangle 18"/>
          <p:cNvSpPr/>
          <p:nvPr/>
        </p:nvSpPr>
        <p:spPr>
          <a:xfrm>
            <a:off x="7377124" y="1702404"/>
            <a:ext cx="936475" cy="36933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defPPr>
              <a:defRPr lang="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" b="1" i="1" dirty="0" smtClean="0">
                <a:solidFill>
                  <a:srgbClr val="FF0000"/>
                </a:solidFill>
                <a:cs typeface="Calibri" panose="020F0502020204030204" pitchFamily="34" charset="0"/>
              </a:rPr>
              <a:t>???????</a:t>
            </a:r>
            <a:endParaRPr lang="el-G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6914430"/>
      </p:ext>
    </p:extLst>
  </p:cSld>
  <p:clrMapOvr>
    <a:masterClrMapping/>
  </p:clrMapOvr>
  <p:transition advTm="1225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b="1" u="sng" dirty="0">
                <a:solidFill>
                  <a:prstClr val="black"/>
                </a:solidFill>
                <a:cs typeface="Calibri" panose="020F0502020204030204" pitchFamily="34" charset="0"/>
              </a:rPr>
              <a:t>LIMITE &amp; PORTÉE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513394"/>
            <a:ext cx="8330934" cy="44571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2000" dirty="0"/>
              <a:t>Selon la directive sur les énergies renouvelables (RED 2018), l'énergie provenant de sources renouvelables désigne l'énergie provenant de sources renouvelables non fossiles, à savoir l'énergie éolienne, solaire, aérothermique, géothermique, hydrothermique et océanique, l'hydroélectricité, la biomasse, le gaz de décharge, le gaz de station d'épuration et biogaz. Les pompes à chaleur permettant d'utiliser la chaleur aérothermique, géothermique ou hydrothermique à un niveau de température utile ont besoin d'électricité ou d'une autre énergie auxiliaire pour fonctionner. L'énergie utilisée pour faire fonctionner les pompes à chaleur doit donc être déduite de la chaleur totale utilisable. </a:t>
            </a:r>
            <a:r>
              <a:rPr lang="fr" sz="2000" b="1" dirty="0"/>
              <a:t>Seules les pompes à chaleur dont le SPF &gt; 1,15 * 1/η sont prises en compte.</a:t>
            </a:r>
            <a:endParaRPr lang="en-US" sz="2000" b="1" dirty="0"/>
          </a:p>
        </p:txBody>
      </p:sp>
      <p:pic>
        <p:nvPicPr>
          <p:cNvPr id="9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Autofit/>
          </a:bodyPr>
          <a:lstStyle/>
          <a:p>
            <a:r>
              <a:rPr lang="fr" sz="2000" dirty="0">
                <a:solidFill>
                  <a:schemeClr val="tx1"/>
                </a:solidFill>
              </a:rPr>
              <a:t>B.1.5 - L'ÉNERGIE PROVENANT DE SOURCES RENOUVELABLES DANS LA CONSOMMATION TOTALE D'ÉNERGIE ÉLECTRIQUE</a:t>
            </a:r>
            <a:endParaRPr lang="it-IT" sz="2000" dirty="0">
              <a:solidFill>
                <a:schemeClr val="tx1"/>
              </a:solidFill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="" xmlns:a16="http://schemas.microsoft.com/office/drawing/2014/main" id="{8B43597B-0DAB-A67D-6E03-91BA2B1A18CC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="" xmlns:a16="http://schemas.microsoft.com/office/drawing/2014/main" id="{CBC21579-60A3-43D5-752A-6F38716B7A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="" xmlns:a16="http://schemas.microsoft.com/office/drawing/2014/main" id="{E4D5EA70-2D0B-B2FC-87B5-7F410A1E6C34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F47CFBE6-4392-6409-B826-B588CAD1633B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16281948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7" ma:contentTypeDescription="Crée un document." ma:contentTypeScope="" ma:versionID="401b2652c6e92f56d8ee4e284eb80a80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a34331db33b1c1f3505a1f9eb80b976b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7519B0A-E27A-4049-8136-DE48E280B2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DF2791D-7FA8-458E-B178-02E9D7694E96}"/>
</file>

<file path=customXml/itemProps3.xml><?xml version="1.0" encoding="utf-8"?>
<ds:datastoreItem xmlns:ds="http://schemas.openxmlformats.org/officeDocument/2006/customXml" ds:itemID="{3BD10E84-704C-4E39-BBD0-00CC57F7FD4A}">
  <ds:schemaRefs>
    <ds:schemaRef ds:uri="http://schemas.microsoft.com/office/2006/metadata/properties"/>
    <ds:schemaRef ds:uri="http://schemas.microsoft.com/office/infopath/2007/PartnerControls"/>
    <ds:schemaRef ds:uri="019ad8dd-0490-40d8-9346-bcbaec298f68"/>
    <ds:schemaRef ds:uri="7703844f-ab03-448f-aed1-f35d29f3bcb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18469</TotalTime>
  <Words>3121</Words>
  <Application>Microsoft Office PowerPoint</Application>
  <PresentationFormat>Affichage à l'écran (4:3)</PresentationFormat>
  <Paragraphs>445</Paragraphs>
  <Slides>35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35</vt:i4>
      </vt:variant>
    </vt:vector>
  </HeadingPairs>
  <TitlesOfParts>
    <vt:vector size="36" baseType="lpstr">
      <vt:lpstr>Larissa</vt:lpstr>
      <vt:lpstr>Diapositive 1</vt:lpstr>
      <vt:lpstr>B.1.5 - L'ÉNERGIE PROVENANT DE SOURCES RENOUVELABLES DANS LA CONSOMMATION TOTALE D'ÉNERGIE ????????? 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  <vt:lpstr>B.1.5 - L'ÉNERGIE PROVENANT DE SOURCES RENOUVELABLES DANS LA CONSOMMATION TOTALE D'ÉNERGIE ÉLECTRIQUE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Maher</cp:lastModifiedBy>
  <cp:revision>371</cp:revision>
  <dcterms:created xsi:type="dcterms:W3CDTF">2017-01-09T10:20:00Z</dcterms:created>
  <dcterms:modified xsi:type="dcterms:W3CDTF">2023-07-24T17:22:21Z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